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261600" cy="10261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presProps" Target="presProps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49375" y="0"/>
            <a:ext cx="7562850" cy="102616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857377" y="1814490"/>
            <a:ext cx="2994025" cy="78778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8700" b="1" kern="0" spc="-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GULF</a:t>
            </a:r>
            <a:endParaRPr sz="87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7000"/>
              </a:lnSpc>
              <a:spcBef>
                <a:spcPts val="2"/>
              </a:spcBef>
              <a:tabLst/>
            </a:pP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列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无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叉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车</a:t>
            </a:r>
            <a:endParaRPr sz="18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59765" algn="l" rtl="0" eaLnBrk="0">
              <a:lnSpc>
                <a:spcPct val="96000"/>
              </a:lnSpc>
              <a:spcBef>
                <a:spcPts val="307"/>
              </a:spcBef>
              <a:tabLst/>
            </a:pPr>
            <a:r>
              <a:rPr sz="1000" kern="0" spc="-5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360°安全控制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659765" algn="l" rtl="0" eaLnBrk="0">
              <a:lnSpc>
                <a:spcPct val="96000"/>
              </a:lnSpc>
              <a:spcBef>
                <a:spcPts val="341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智能感知“无人胜有人”</a:t>
            </a:r>
            <a:endParaRPr sz="1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59765" algn="l" rtl="0" eaLnBrk="0">
              <a:lnSpc>
                <a:spcPct val="85000"/>
              </a:lnSpc>
              <a:spcBef>
                <a:spcPts val="305"/>
              </a:spcBef>
              <a:tabLst/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RIOT</a:t>
            </a: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平台智能规划与调度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659765" algn="l" rtl="0" eaLnBrk="0">
              <a:lnSpc>
                <a:spcPts val="1450"/>
              </a:lnSpc>
              <a:tabLst/>
            </a:pPr>
            <a:r>
              <a:rPr sz="1000" kern="0" spc="-7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厂仓一体“畅行无阻”</a:t>
            </a:r>
            <a:endParaRPr sz="1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59765" algn="l" rtl="0" eaLnBrk="0">
              <a:lnSpc>
                <a:spcPct val="95000"/>
              </a:lnSpc>
              <a:spcBef>
                <a:spcPts val="301"/>
              </a:spcBef>
              <a:tabLst/>
            </a:pP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不停车取放货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659765" algn="l" rtl="0" eaLnBrk="0">
              <a:lnSpc>
                <a:spcPct val="95000"/>
              </a:lnSpc>
              <a:spcBef>
                <a:spcPts val="260"/>
              </a:spcBef>
              <a:tabLst/>
            </a:pPr>
            <a:r>
              <a:rPr sz="1000" kern="0" spc="-7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高效运行“眼疾手快”</a:t>
            </a:r>
            <a:endParaRPr sz="1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59765" algn="l" rtl="0" eaLnBrk="0">
              <a:lnSpc>
                <a:spcPct val="77000"/>
              </a:lnSpc>
              <a:spcBef>
                <a:spcPts val="304"/>
              </a:spcBef>
              <a:tabLst/>
            </a:pP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400-800-7908</a:t>
            </a:r>
            <a:endParaRPr sz="1000" dirty="0">
              <a:latin typeface="Times New Roman"/>
              <a:ea typeface="Times New Roman"/>
              <a:cs typeface="Times New Roman"/>
            </a:endParaRPr>
          </a:p>
          <a:p>
            <a:pPr marL="659765" algn="l" rtl="0" eaLnBrk="0">
              <a:lnSpc>
                <a:spcPts val="1362"/>
              </a:lnSpc>
              <a:spcBef>
                <a:spcPts val="174"/>
              </a:spcBef>
              <a:tabLst/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www.standard-robot</a:t>
            </a: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s.com</a:t>
            </a:r>
            <a:endParaRPr sz="1000" dirty="0">
              <a:latin typeface="Arial"/>
              <a:ea typeface="Arial"/>
              <a:cs typeface="Arial"/>
            </a:endParaRPr>
          </a:p>
          <a:p>
            <a:pPr marL="659765" algn="l" rtl="0" eaLnBrk="0">
              <a:lnSpc>
                <a:spcPts val="1270"/>
              </a:lnSpc>
              <a:spcBef>
                <a:spcPts val="31"/>
              </a:spcBef>
              <a:tabLst/>
            </a:pP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hello@standard-robots.com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58041" y="476239"/>
            <a:ext cx="1365246" cy="393737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1860660" y="539398"/>
            <a:ext cx="1395094" cy="295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92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斯坦德机器人</a:t>
            </a:r>
            <a:endParaRPr sz="18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/>
          <p:nvPr/>
        </p:nvSpPr>
        <p:spPr>
          <a:xfrm>
            <a:off x="4162458" y="3268137"/>
            <a:ext cx="3828415" cy="3904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产线搬运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9000"/>
              </a:lnSpc>
              <a:spcBef>
                <a:spcPts val="196"/>
              </a:spcBef>
              <a:tabLst/>
            </a:pP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MSL14+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托盘物料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15000"/>
              </a:lnSpc>
              <a:spcBef>
                <a:spcPts val="413"/>
              </a:spcBef>
              <a:tabLst/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主要实现托盘物料在不同生产线之间以及生产线到线边库的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搬运作业，多为地面点对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点的搬运。可根据客户现场环境对接产线设备，例如输送线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、提升机等各种自动化设备。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9000"/>
              </a:lnSpc>
              <a:spcBef>
                <a:spcPts val="393"/>
              </a:spcBef>
              <a:tabLst/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平面堆叠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4604" algn="l" rtl="0" eaLnBrk="0">
              <a:lnSpc>
                <a:spcPct val="99000"/>
              </a:lnSpc>
              <a:spcBef>
                <a:spcPts val="15"/>
              </a:spcBef>
              <a:tabLst/>
            </a:pPr>
            <a:r>
              <a:rPr sz="1300" b="1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MP15+</a:t>
            </a:r>
            <a:r>
              <a:rPr sz="1300" kern="0" spc="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3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托盘物料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15000"/>
              </a:lnSpc>
              <a:spcBef>
                <a:spcPts val="506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常见于原料仓及成品库的托盘物料存取，一般为两层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物料的平面堆叠，可实现仓库的密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集存储。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20000"/>
              </a:lnSpc>
              <a:spcBef>
                <a:spcPts val="321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常见场景：原料来料或成品输送下线后，无人叉车将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托盘物料搬运到平面仓库，完成入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库，并进行两层以上精准堆叠。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9000"/>
              </a:lnSpc>
              <a:spcBef>
                <a:spcPts val="399"/>
              </a:spcBef>
              <a:tabLst/>
            </a:pPr>
            <a:r>
              <a:rPr sz="1300" b="1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高位存取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9000"/>
              </a:lnSpc>
              <a:spcBef>
                <a:spcPts val="66"/>
              </a:spcBef>
              <a:tabLst/>
            </a:pP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MD20+</a:t>
            </a:r>
            <a:r>
              <a:rPr sz="13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货架+托盘物</a:t>
            </a:r>
            <a:r>
              <a:rPr sz="1300" b="1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料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20000"/>
              </a:lnSpc>
              <a:spcBef>
                <a:spcPts val="419"/>
              </a:spcBef>
              <a:tabLst/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高位立库货架应用广泛，一般为横梁式货架，主要用于原料、半成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品、成品的存储以及出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入库作业。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高位货架高度一般在5米内，多为3-4层，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川字型托盘和田字形托盘为主。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4162458" y="7794679"/>
            <a:ext cx="3827779" cy="1628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8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ct val="99000"/>
              </a:lnSpc>
              <a:tabLst/>
            </a:pPr>
            <a:r>
              <a:rPr sz="1300" b="1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无人牵引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9000"/>
              </a:lnSpc>
              <a:spcBef>
                <a:spcPts val="175"/>
              </a:spcBef>
              <a:tabLst/>
            </a:pPr>
            <a:r>
              <a:rPr sz="13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3000-QDD+</a:t>
            </a:r>
            <a:r>
              <a:rPr sz="13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料车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21000"/>
              </a:lnSpc>
              <a:spcBef>
                <a:spcPts val="253"/>
              </a:spcBef>
              <a:tabLst/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常见于汽车总装车间，主要模式为一次性牵引多台(4-6台)料车，在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不同区域实现物料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配送需求。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8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主要场景包括：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2000"/>
              </a:lnSpc>
              <a:spcBef>
                <a:spcPts val="498"/>
              </a:spcBef>
              <a:tabLst/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1)仓库内部的物料空满交换配送；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2000"/>
              </a:lnSpc>
              <a:spcBef>
                <a:spcPts val="516"/>
              </a:spcBef>
              <a:tabLst/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2)仓库到生产车间交接区的物料空满交换配送；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2000"/>
              </a:lnSpc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3)仓库到生产线不同工位间的物料配送。根据实际场景需要，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支持自动脱钩挂钩模式和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手动脱钩挂钩两种模式。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81212" y="7867671"/>
            <a:ext cx="1930417" cy="14096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9957" y="5949984"/>
            <a:ext cx="1352539" cy="15493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70152" y="4591039"/>
            <a:ext cx="1670028" cy="10096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49746" y="647712"/>
            <a:ext cx="1111285" cy="135258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11556" y="673058"/>
            <a:ext cx="1066739" cy="12509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81212" y="641350"/>
            <a:ext cx="889012" cy="121918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600346" y="3117885"/>
            <a:ext cx="907995" cy="111759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016636" y="844529"/>
            <a:ext cx="946112" cy="10604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394587" y="819183"/>
            <a:ext cx="755605" cy="1047709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2022474" y="2017582"/>
            <a:ext cx="988060" cy="5289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15900" algn="l" rtl="0" eaLnBrk="0">
              <a:lnSpc>
                <a:spcPct val="84000"/>
              </a:lnSpc>
              <a:tabLst/>
            </a:pPr>
            <a:r>
              <a:rPr sz="1300" b="1" kern="0" spc="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MSL</a:t>
            </a:r>
            <a:r>
              <a:rPr sz="1300" b="1" kern="0" spc="1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14</a:t>
            </a:r>
            <a:endParaRPr sz="1300" dirty="0">
              <a:latin typeface="Arial"/>
              <a:ea typeface="Arial"/>
              <a:cs typeface="Arial"/>
            </a:endParaRPr>
          </a:p>
          <a:p>
            <a:pPr marL="170814" algn="l" rtl="0" eaLnBrk="0">
              <a:lnSpc>
                <a:spcPct val="96000"/>
              </a:lnSpc>
              <a:spcBef>
                <a:spcPts val="632"/>
              </a:spcBef>
              <a:tabLst/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转运/堆高兼得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6000"/>
              </a:lnSpc>
              <a:spcBef>
                <a:spcPts val="178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2.2米窄通道自由畅行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sp>
        <p:nvSpPr>
          <p:cNvPr id="34" name="textbox 34"/>
          <p:cNvSpPr/>
          <p:nvPr/>
        </p:nvSpPr>
        <p:spPr>
          <a:xfrm>
            <a:off x="4581515" y="2019296"/>
            <a:ext cx="882650" cy="532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0" algn="l" rtl="0" eaLnBrk="0">
              <a:lnSpc>
                <a:spcPct val="83000"/>
              </a:lnSpc>
              <a:tabLst/>
            </a:pPr>
            <a:r>
              <a:rPr sz="1300" b="1" kern="0" spc="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MD20</a:t>
            </a:r>
            <a:endParaRPr sz="1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5400" indent="-12700" algn="l" rtl="0" eaLnBrk="0">
              <a:lnSpc>
                <a:spcPct val="125000"/>
              </a:lnSpc>
              <a:spcBef>
                <a:spcPts val="2"/>
              </a:spcBef>
              <a:tabLst/>
            </a:pP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4.5米举升，2吨负重</a:t>
            </a:r>
            <a:r>
              <a:rPr sz="8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高位立库高效存取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sp>
        <p:nvSpPr>
          <p:cNvPr id="36" name="textbox 36"/>
          <p:cNvSpPr/>
          <p:nvPr/>
        </p:nvSpPr>
        <p:spPr>
          <a:xfrm>
            <a:off x="3292503" y="2019296"/>
            <a:ext cx="868680" cy="532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1615" algn="l" rtl="0" eaLnBrk="0">
              <a:lnSpc>
                <a:spcPct val="83000"/>
              </a:lnSpc>
              <a:tabLst/>
            </a:pPr>
            <a:r>
              <a:rPr sz="1300" b="1" kern="0" spc="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MP15</a:t>
            </a:r>
            <a:endParaRPr sz="13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indent="19050" algn="l" rtl="0" eaLnBrk="0">
              <a:lnSpc>
                <a:spcPct val="121000"/>
              </a:lnSpc>
              <a:spcBef>
                <a:spcPts val="3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精准稳定平面堆叠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川/田栈板一车兼容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sp>
        <p:nvSpPr>
          <p:cNvPr id="38" name="textbox 38"/>
          <p:cNvSpPr/>
          <p:nvPr/>
        </p:nvSpPr>
        <p:spPr>
          <a:xfrm>
            <a:off x="7369181" y="2011391"/>
            <a:ext cx="833119" cy="541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9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ct val="84000"/>
              </a:lnSpc>
              <a:tabLst/>
            </a:pPr>
            <a:r>
              <a:rPr sz="1300" b="1" kern="0" spc="3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600-</a:t>
            </a:r>
            <a:r>
              <a:rPr sz="1300" b="1" kern="0" spc="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CBD</a:t>
            </a:r>
            <a:endParaRPr sz="1300" dirty="0">
              <a:latin typeface="Arial"/>
              <a:ea typeface="Arial"/>
              <a:cs typeface="Arial"/>
            </a:endParaRPr>
          </a:p>
          <a:p>
            <a:pPr marL="113664" algn="l" rtl="0" eaLnBrk="0">
              <a:lnSpc>
                <a:spcPct val="95000"/>
              </a:lnSpc>
              <a:spcBef>
                <a:spcPts val="585"/>
              </a:spcBef>
              <a:tabLst/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自由叉取载具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4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身板小巧走位灵活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6010288" y="2020088"/>
            <a:ext cx="838200" cy="532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9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300" b="1" kern="0" spc="3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3000-</a:t>
            </a:r>
            <a:r>
              <a:rPr sz="1300" b="1" kern="0" spc="0" dirty="0">
                <a:solidFill>
                  <a:srgbClr val="0099FF">
                    <a:alpha val="100000"/>
                  </a:srgbClr>
                </a:solidFill>
                <a:latin typeface="Arial"/>
                <a:ea typeface="Arial"/>
                <a:cs typeface="Arial"/>
              </a:rPr>
              <a:t>QDD</a:t>
            </a:r>
            <a:endParaRPr sz="1300" dirty="0">
              <a:latin typeface="Arial"/>
              <a:ea typeface="Arial"/>
              <a:cs typeface="Arial"/>
            </a:endParaRPr>
          </a:p>
          <a:p>
            <a:pPr marL="190500" algn="l" rtl="0" eaLnBrk="0">
              <a:lnSpc>
                <a:spcPct val="95000"/>
              </a:lnSpc>
              <a:spcBef>
                <a:spcPts val="513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5秒脱挂钩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精确感知安全无忧</a:t>
            </a:r>
            <a:endParaRPr sz="800" dirty="0">
              <a:latin typeface="SimHei"/>
              <a:ea typeface="SimHei"/>
              <a:cs typeface="SimHei"/>
            </a:endParaR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870077" y="9677407"/>
            <a:ext cx="6508739" cy="1272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882782" y="2940050"/>
            <a:ext cx="6352" cy="273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49375" y="0"/>
            <a:ext cx="7562850" cy="102616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76430" y="7321549"/>
            <a:ext cx="4952985" cy="2355858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844666" y="2711422"/>
            <a:ext cx="5003808" cy="2235181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2028826" y="664268"/>
            <a:ext cx="4646929" cy="2038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8000"/>
              </a:lnSpc>
              <a:tabLst/>
            </a:pPr>
            <a:r>
              <a:rPr sz="1600" b="1" kern="0" spc="-1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广汽丰田某总装厂物流自</a:t>
            </a:r>
            <a:r>
              <a:rPr sz="1600" b="1" kern="0" spc="-2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动化项目</a:t>
            </a:r>
            <a:endParaRPr sz="16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38000"/>
              </a:lnSpc>
              <a:spcBef>
                <a:spcPts val="948"/>
              </a:spcBef>
              <a:tabLst/>
            </a:pPr>
            <a:r>
              <a:rPr sz="7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项目要求实现总装厂内高频搬出叉车通道区域物流台车的高效运输，同时需保证现场</a:t>
            </a:r>
            <a:r>
              <a:rPr sz="7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人工与无人牵引车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作业的协同与安全管控。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56000"/>
              </a:lnSpc>
              <a:spcBef>
                <a:spcPts val="514"/>
              </a:spcBef>
              <a:tabLst/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1.单次牵引6台台车，牵引负载可达3吨，每30分钟实现12次空满交换，对机器人运行及任务执行的稳定性要求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高；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2.人工停放台车时可能存在位姿偏移，要求无人牵引车自动识别±100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mm</a:t>
            </a:r>
            <a:r>
              <a:rPr sz="7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的误差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2000"/>
              </a:lnSpc>
              <a:spcBef>
                <a:spcPts val="627"/>
              </a:spcBef>
              <a:tabLst/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3.提出创新性台车脱挂钩机构方案，实现无人牵引车与台车自动对接，脱钩+挂钩时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长≤20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s;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2000"/>
              </a:lnSpc>
              <a:spcBef>
                <a:spcPts val="628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4.部分作业区设置警示灯，通过中控系统实时检测现场库位，通过灯光变化提示机器人作业状态，保障人机协作安全。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3970" algn="l" rtl="0" eaLnBrk="0">
              <a:lnSpc>
                <a:spcPct val="95000"/>
              </a:lnSpc>
              <a:spcBef>
                <a:spcPts val="1252"/>
              </a:spcBef>
              <a:tabLst/>
            </a:pPr>
            <a:r>
              <a:rPr sz="700" b="1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解决方案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3970" algn="l" rtl="0" eaLnBrk="0">
              <a:lnSpc>
                <a:spcPct val="85000"/>
              </a:lnSpc>
              <a:spcBef>
                <a:spcPts val="475"/>
              </a:spcBef>
              <a:tabLst/>
            </a:pPr>
            <a:r>
              <a:rPr sz="700" b="1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硬件：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4台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GULF-3000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无人牵引车，3台充电桩、一套库位检测传感设施、其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他配套若干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3970" algn="l" rtl="0" eaLnBrk="0">
              <a:lnSpc>
                <a:spcPts val="1525"/>
              </a:lnSpc>
              <a:tabLst/>
            </a:pPr>
            <a:r>
              <a:rPr sz="7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软件：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RIoT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平台软件(含机器人集群调度、中控管理等功能模块)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2066943" y="5420418"/>
            <a:ext cx="4642484" cy="1730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8000"/>
              </a:lnSpc>
              <a:tabLst/>
            </a:pPr>
            <a:r>
              <a:rPr sz="1600" b="1" kern="0" spc="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锂电龙头企业某动力电池工厂</a:t>
            </a:r>
            <a:endParaRPr sz="16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2000"/>
              </a:lnSpc>
              <a:spcBef>
                <a:spcPts val="1278"/>
              </a:spcBef>
              <a:tabLst/>
            </a:pPr>
            <a:r>
              <a:rPr sz="700" kern="0" spc="5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箔材、粉料等原材料出</a:t>
            </a:r>
            <a:r>
              <a:rPr sz="700" kern="0" spc="4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入库到辊分、模切、卷绕、堆叠、电芯装配、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PACK</a:t>
            </a:r>
            <a:r>
              <a:rPr sz="700" kern="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700" kern="0" spc="4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组装、成品出入库等环节，全线导入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6000"/>
              </a:lnSpc>
              <a:spcBef>
                <a:spcPts val="310"/>
              </a:spcBef>
              <a:tabLst/>
            </a:pP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</a:t>
            </a:r>
            <a:r>
              <a:rPr sz="700" kern="0" spc="-7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</a:t>
            </a:r>
            <a:r>
              <a:rPr sz="700" kern="0" spc="-15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叉</a:t>
            </a:r>
            <a:r>
              <a:rPr sz="700" kern="0" spc="-1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车</a:t>
            </a:r>
            <a:r>
              <a:rPr sz="700" kern="0" spc="-14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AMR。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132000"/>
              </a:lnSpc>
              <a:spcBef>
                <a:spcPts val="816"/>
              </a:spcBef>
              <a:tabLst/>
            </a:pP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1.需处理平面转运、自动上下料、仓储等数十项流程，同时需要确定各场景下无人叉车、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sz="700" kern="0" spc="-30" dirty="0">
                <a:solidFill>
                  <a:srgbClr val="FFFFFF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</a:t>
            </a:r>
            <a:r>
              <a:rPr sz="700" kern="0" spc="-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及物料定位方案、设备通讯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多类型系统对接等大量技术细节；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26000"/>
              </a:lnSpc>
              <a:spcBef>
                <a:spcPts val="534"/>
              </a:spcBef>
              <a:tabLst/>
            </a:pP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2.需应用及调度的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 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数量多、类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型多，包括窄通道无人叉车、600-1500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kg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载重的背负式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AMR、V</a:t>
            </a:r>
            <a:r>
              <a:rPr sz="700" kern="0" spc="-19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型块极卷搬运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 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</a:t>
            </a:r>
            <a:r>
              <a:rPr sz="700" kern="0" spc="-1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多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样机器人产品；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85000"/>
              </a:lnSpc>
              <a:spcBef>
                <a:spcPts val="575"/>
              </a:spcBef>
              <a:tabLst/>
            </a:pP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3.多类型上装改造以提升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</a:t>
            </a:r>
            <a:r>
              <a:rPr sz="700" kern="0" spc="15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对不同场景的兼容能力，实现更少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</a:t>
            </a:r>
            <a:r>
              <a:rPr sz="700" kern="0" spc="16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用量满足更多需求；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ts val="1399"/>
              </a:lnSpc>
              <a:tabLst/>
            </a:pPr>
            <a:r>
              <a:rPr sz="700" kern="0" spc="-4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4.大量第三方设备对接，包含缓存架、自动门等；</a:t>
            </a:r>
            <a:r>
              <a:rPr sz="700" kern="0" spc="-5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实施时间短，项目强度大，且综合性极强。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6816710" y="5213303"/>
            <a:ext cx="1536696" cy="4445017"/>
            <a:chOff x="0" y="0"/>
            <a:chExt cx="1536696" cy="4445017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536696" cy="4445017"/>
            </a:xfrm>
            <a:prstGeom prst="rect">
              <a:avLst/>
            </a:prstGeom>
          </p:spPr>
        </p:pic>
        <p:sp>
          <p:nvSpPr>
            <p:cNvPr id="58" name="textbox 58"/>
            <p:cNvSpPr/>
            <p:nvPr/>
          </p:nvSpPr>
          <p:spPr>
            <a:xfrm>
              <a:off x="-12700" y="-12700"/>
              <a:ext cx="1562100" cy="44710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28955" algn="l" rtl="0" eaLnBrk="0">
                <a:lnSpc>
                  <a:spcPct val="100000"/>
                </a:lnSpc>
                <a:spcBef>
                  <a:spcPts val="1"/>
                </a:spcBef>
                <a:tabLst/>
              </a:pPr>
              <a:r>
                <a:rPr sz="1000" b="1" kern="0" spc="2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品效合一</a:t>
              </a:r>
              <a:endParaRPr sz="1000" dirty="0">
                <a:latin typeface="SimHei"/>
                <a:ea typeface="SimHei"/>
                <a:cs typeface="SimHei"/>
              </a:endParaRPr>
            </a:p>
            <a:p>
              <a:pPr marL="437515" indent="-114300" algn="l" rtl="0" eaLnBrk="0">
                <a:lnSpc>
                  <a:spcPct val="116000"/>
                </a:lnSpc>
                <a:spcBef>
                  <a:spcPts val="399"/>
                </a:spcBef>
                <a:tabLst/>
              </a:pPr>
              <a:r>
                <a:rPr sz="600" kern="0" spc="2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大幅减少坏料、呆料风险，</a:t>
              </a:r>
              <a:r>
                <a:rPr sz="600" kern="0" spc="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    </a:t>
              </a:r>
              <a:r>
                <a:rPr sz="700" kern="0" spc="-7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品质与效率同步提升</a:t>
              </a:r>
              <a:endParaRPr sz="7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28955" algn="l" rtl="0" eaLnBrk="0">
                <a:lnSpc>
                  <a:spcPct val="100000"/>
                </a:lnSpc>
                <a:spcBef>
                  <a:spcPts val="306"/>
                </a:spcBef>
                <a:tabLst/>
              </a:pPr>
              <a:r>
                <a:rPr sz="1000" b="1" kern="0" spc="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引领行业</a:t>
              </a:r>
              <a:endParaRPr sz="1000" dirty="0">
                <a:latin typeface="SimHei"/>
                <a:ea typeface="SimHei"/>
                <a:cs typeface="SimHei"/>
              </a:endParaRPr>
            </a:p>
            <a:p>
              <a:pPr marL="507365" algn="l" rtl="0" eaLnBrk="0">
                <a:lnSpc>
                  <a:spcPct val="83000"/>
                </a:lnSpc>
                <a:spcBef>
                  <a:spcPts val="459"/>
                </a:spcBef>
                <a:tabLst/>
              </a:pPr>
              <a:r>
                <a:rPr sz="700" kern="0" spc="-4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打造锂电智造与</a:t>
              </a:r>
              <a:endParaRPr sz="700" dirty="0">
                <a:latin typeface="SimSun"/>
                <a:ea typeface="SimSun"/>
                <a:cs typeface="SimSun"/>
              </a:endParaRPr>
            </a:p>
            <a:p>
              <a:pPr marL="481965" algn="l" rtl="0" eaLnBrk="0">
                <a:lnSpc>
                  <a:spcPts val="1046"/>
                </a:lnSpc>
                <a:tabLst/>
              </a:pPr>
              <a:r>
                <a:rPr sz="600" kern="0" spc="3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柔性物流标杆工厂</a:t>
              </a:r>
              <a:endParaRPr sz="600" dirty="0">
                <a:latin typeface="SimSun"/>
                <a:ea typeface="SimSun"/>
                <a:cs typeface="SimSun"/>
              </a:endParaRPr>
            </a:p>
          </p:txBody>
        </p:sp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835768" y="482603"/>
            <a:ext cx="1530342" cy="4445017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6924637" y="1254924"/>
            <a:ext cx="1347469" cy="3280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08305" algn="l" rtl="0" eaLnBrk="0">
              <a:lnSpc>
                <a:spcPts val="1208"/>
              </a:lnSpc>
              <a:tabLst/>
            </a:pPr>
            <a:r>
              <a:rPr sz="1000" b="1" kern="0" spc="2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安全生产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203200" indent="44450" algn="l" rtl="0" eaLnBrk="0">
              <a:lnSpc>
                <a:spcPct val="128000"/>
              </a:lnSpc>
              <a:spcBef>
                <a:spcPts val="135"/>
              </a:spcBef>
              <a:tabLst/>
            </a:pP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机器人多安全控制手段及</a:t>
            </a: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</a:t>
            </a: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配套检测设施确保作业安全</a:t>
            </a:r>
            <a:endParaRPr sz="6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51154" algn="l" rtl="0" eaLnBrk="0">
              <a:lnSpc>
                <a:spcPts val="1208"/>
              </a:lnSpc>
              <a:spcBef>
                <a:spcPts val="311"/>
              </a:spcBef>
              <a:tabLst/>
            </a:pPr>
            <a:r>
              <a:rPr sz="1000" b="1" kern="0" spc="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规模化智造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71450" indent="-158750" algn="l" rtl="0" eaLnBrk="0">
              <a:lnSpc>
                <a:spcPct val="128000"/>
              </a:lnSpc>
              <a:spcBef>
                <a:spcPts val="178"/>
              </a:spcBef>
              <a:tabLst/>
            </a:pPr>
            <a:r>
              <a:rPr sz="6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项目落地后迅速复购10台，普及至更多 </a:t>
            </a: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丰田工厂，助力物流效率捉升</a:t>
            </a:r>
            <a:endParaRPr sz="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08305" algn="l" rtl="0" eaLnBrk="0">
              <a:lnSpc>
                <a:spcPct val="100000"/>
              </a:lnSpc>
              <a:spcBef>
                <a:spcPts val="303"/>
              </a:spcBef>
              <a:tabLst/>
            </a:pPr>
            <a:r>
              <a:rPr sz="1000" b="1" kern="0" spc="3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应用创新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152400" algn="l" rtl="0" eaLnBrk="0">
              <a:lnSpc>
                <a:spcPts val="780"/>
              </a:lnSpc>
              <a:spcBef>
                <a:spcPts val="210"/>
              </a:spcBef>
              <a:tabLst/>
            </a:pP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开拓性地实现</a:t>
            </a: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SLAM</a:t>
            </a:r>
            <a:r>
              <a:rPr sz="6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导航无人牵</a:t>
            </a:r>
            <a:endParaRPr sz="6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85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0" algn="l" rtl="0" eaLnBrk="0">
              <a:lnSpc>
                <a:spcPts val="782"/>
              </a:lnSpc>
              <a:tabLst/>
            </a:pPr>
            <a:r>
              <a:rPr sz="6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引车在汽车行业的批量应用</a:t>
            </a:r>
            <a:endParaRPr sz="600" dirty="0">
              <a:latin typeface="SimSun"/>
              <a:ea typeface="SimSun"/>
              <a:cs typeface="SimSun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7089810" y="5768787"/>
            <a:ext cx="1024255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6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2570" algn="l" rtl="0" eaLnBrk="0">
              <a:lnSpc>
                <a:spcPct val="100000"/>
              </a:lnSpc>
              <a:tabLst/>
            </a:pPr>
            <a:r>
              <a:rPr sz="1000" b="1" kern="0" spc="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作业安全</a:t>
            </a:r>
            <a:endParaRPr sz="1000" dirty="0">
              <a:latin typeface="SimHei"/>
              <a:ea typeface="SimHei"/>
              <a:cs typeface="SimHei"/>
            </a:endParaRPr>
          </a:p>
          <a:p>
            <a:pPr marL="240665" algn="l" rtl="0" eaLnBrk="0">
              <a:lnSpc>
                <a:spcPts val="763"/>
              </a:lnSpc>
              <a:spcBef>
                <a:spcPts val="369"/>
              </a:spcBef>
              <a:tabLst/>
            </a:pPr>
            <a:r>
              <a:rPr sz="6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全自动化物流，</a:t>
            </a:r>
            <a:endParaRPr sz="600" dirty="0">
              <a:latin typeface="SimHei"/>
              <a:ea typeface="SimHei"/>
              <a:cs typeface="SimHei"/>
            </a:endParaRPr>
          </a:p>
          <a:p>
            <a:pPr marL="37465" algn="l" rtl="0" eaLnBrk="0">
              <a:lnSpc>
                <a:spcPts val="788"/>
              </a:lnSpc>
              <a:spcBef>
                <a:spcPts val="267"/>
              </a:spcBef>
              <a:tabLst/>
            </a:pPr>
            <a:r>
              <a:rPr sz="600" kern="0" spc="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替代人工完成高危物流作业</a:t>
            </a:r>
            <a:endParaRPr sz="6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6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507365" algn="l" rtl="0" eaLnBrk="0">
              <a:lnSpc>
                <a:spcPts val="1281"/>
              </a:lnSpc>
              <a:spcBef>
                <a:spcPts val="301"/>
              </a:spcBef>
              <a:tabLst/>
            </a:pPr>
            <a:r>
              <a:rPr sz="10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◎</a:t>
            </a:r>
            <a:endParaRPr sz="1000" dirty="0">
              <a:latin typeface="SimSun"/>
              <a:ea typeface="SimSun"/>
              <a:cs typeface="SimSun"/>
            </a:endParaRPr>
          </a:p>
          <a:p>
            <a:pPr marL="242570" algn="l" rtl="0" eaLnBrk="0">
              <a:lnSpc>
                <a:spcPct val="100000"/>
              </a:lnSpc>
              <a:spcBef>
                <a:spcPts val="1452"/>
              </a:spcBef>
              <a:tabLst/>
            </a:pPr>
            <a:r>
              <a:rPr sz="1000" b="1" kern="0" spc="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精益管理</a:t>
            </a:r>
            <a:endParaRPr sz="10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06679" indent="-94614" algn="l" rtl="0" eaLnBrk="0">
              <a:lnSpc>
                <a:spcPct val="108000"/>
              </a:lnSpc>
              <a:spcBef>
                <a:spcPts val="2"/>
              </a:spcBef>
              <a:tabLst/>
            </a:pP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线边库、在途物料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LES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管理，</a:t>
            </a:r>
            <a:r>
              <a:rPr sz="700" kern="0" spc="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实现全流程信息化管理</a:t>
            </a:r>
            <a:endParaRPr sz="7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6"/>
          <p:cNvSpPr/>
          <p:nvPr/>
        </p:nvSpPr>
        <p:spPr>
          <a:xfrm>
            <a:off x="2028826" y="689847"/>
            <a:ext cx="4617720" cy="1890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5000"/>
              </a:lnSpc>
              <a:tabLst/>
            </a:pPr>
            <a:r>
              <a:rPr sz="1700" b="1" kern="0" spc="-11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玛氏食品某自动化物流项目</a:t>
            </a:r>
            <a:endParaRPr sz="1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55000"/>
              </a:lnSpc>
              <a:spcBef>
                <a:spcPts val="444"/>
              </a:spcBef>
              <a:tabLst/>
            </a:pPr>
            <a:r>
              <a:rPr sz="7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项目涉及多楼层产线及仓库作业</a:t>
            </a:r>
            <a:r>
              <a:rPr sz="7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，产品品类多且生产效率高、节拍快，导入无人叉车需实现自动跨楼层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搬运并高效响应生产需求。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49000"/>
              </a:lnSpc>
              <a:spcBef>
                <a:spcPts val="635"/>
              </a:spcBef>
              <a:tabLst/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1.部分场景仍存在人工搬运作业，要求无人叉车具备灵敏感知与全方位安全控制能力的同时，还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要通过实时高效的库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位检测、智能调度与系统通讯，实现高效率适应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库位及环境的动态变化；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8000"/>
              </a:lnSpc>
              <a:spcBef>
                <a:spcPts val="576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需实现电梯、自动门等设施的自动对接，实现跨楼层、跨场景的物料转运；且需保障电梯人机混用下的安全控制；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39000"/>
              </a:lnSpc>
              <a:spcBef>
                <a:spcPts val="309"/>
              </a:spcBef>
              <a:tabLst/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3.实现机器人调度系统、天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眼系统、以及工厂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WMS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系统的无缝对接，及时响应不同产线物料需求，识别物料存储区域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及物料状态反馈，自动生成搬运任务；通过机器学习不断加强与现场动态物流工况的配合度，持续提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升机器人集群调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度效率。</a:t>
            </a:r>
            <a:endParaRPr sz="7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4.提供火情等灾害情境下的机器人应急方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案，最大程度确保作业安全与风险防控。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09763" y="7124731"/>
            <a:ext cx="4667260" cy="1803373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22468" y="2666990"/>
            <a:ext cx="4641850" cy="156212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6829415" y="501689"/>
            <a:ext cx="1543048" cy="4457639"/>
            <a:chOff x="0" y="0"/>
            <a:chExt cx="1543048" cy="4457639"/>
          </a:xfrm>
        </p:grpSpPr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543048" cy="4457639"/>
            </a:xfrm>
            <a:prstGeom prst="rect">
              <a:avLst/>
            </a:prstGeom>
          </p:spPr>
        </p:pic>
        <p:sp>
          <p:nvSpPr>
            <p:cNvPr id="74" name="textbox 74"/>
            <p:cNvSpPr/>
            <p:nvPr/>
          </p:nvSpPr>
          <p:spPr>
            <a:xfrm>
              <a:off x="-12700" y="-12700"/>
              <a:ext cx="1568450" cy="44932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90855" algn="l" rtl="0" eaLnBrk="0">
                <a:lnSpc>
                  <a:spcPct val="100000"/>
                </a:lnSpc>
                <a:spcBef>
                  <a:spcPts val="1"/>
                </a:spcBef>
                <a:tabLst/>
              </a:pPr>
              <a:r>
                <a:rPr sz="1100" b="1" kern="0" spc="2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安全生产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354965" indent="-69214" algn="l" rtl="0" eaLnBrk="0">
                <a:lnSpc>
                  <a:spcPct val="133000"/>
                </a:lnSpc>
                <a:spcBef>
                  <a:spcPts val="336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多传感器融合保障作业安全</a:t>
              </a:r>
              <a:r>
                <a:rPr sz="6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，</a:t>
              </a:r>
              <a:r>
                <a:rPr sz="6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   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多应急方案保障安全生产</a:t>
              </a:r>
              <a:endParaRPr sz="6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34365" algn="l" rtl="0" eaLnBrk="0">
                <a:lnSpc>
                  <a:spcPct val="84000"/>
                </a:lnSpc>
                <a:spcBef>
                  <a:spcPts val="423"/>
                </a:spcBef>
                <a:tabLst/>
              </a:pPr>
              <a:r>
                <a:rPr sz="1400" kern="0" spc="-10" dirty="0">
                  <a:solidFill>
                    <a:srgbClr val="0099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90855" algn="l" rtl="0" eaLnBrk="0">
                <a:lnSpc>
                  <a:spcPct val="99000"/>
                </a:lnSpc>
                <a:spcBef>
                  <a:spcPts val="337"/>
                </a:spcBef>
                <a:tabLst/>
              </a:pPr>
              <a:r>
                <a:rPr sz="1100" b="1" kern="0" spc="3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透明管理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431800" indent="-215900" algn="l" rtl="0" eaLnBrk="0">
                <a:lnSpc>
                  <a:spcPct val="123000"/>
                </a:lnSpc>
                <a:spcBef>
                  <a:spcPts val="354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多信息化手段动态检测物料及物流     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状态，提升管理效率</a:t>
              </a:r>
              <a:endParaRPr sz="600" dirty="0">
                <a:latin typeface="SimSun"/>
                <a:ea typeface="SimSun"/>
                <a:cs typeface="SimSun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90855" algn="l" rtl="0" eaLnBrk="0">
                <a:lnSpc>
                  <a:spcPct val="99000"/>
                </a:lnSpc>
                <a:spcBef>
                  <a:spcPts val="336"/>
                </a:spcBef>
                <a:tabLst/>
              </a:pPr>
              <a:r>
                <a:rPr sz="1100" b="1" kern="0" spc="3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提效稳产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76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54965" indent="-120014" algn="l" rtl="0" eaLnBrk="0">
                <a:lnSpc>
                  <a:spcPct val="133000"/>
                </a:lnSpc>
                <a:spcBef>
                  <a:spcPts val="1"/>
                </a:spcBef>
                <a:tabLst/>
              </a:pP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7X24</a:t>
              </a: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小时自动化物流，显著提升</a:t>
              </a:r>
              <a:r>
                <a:rPr sz="6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  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厂内物流运力及周转效率</a:t>
              </a:r>
              <a:endParaRPr sz="600" dirty="0">
                <a:latin typeface="SimHei"/>
                <a:ea typeface="SimHei"/>
                <a:cs typeface="SimHe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829415" y="5226027"/>
            <a:ext cx="1536696" cy="4406946"/>
            <a:chOff x="0" y="0"/>
            <a:chExt cx="1536696" cy="4406946"/>
          </a:xfrm>
        </p:grpSpPr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536696" cy="4406946"/>
            </a:xfrm>
            <a:prstGeom prst="rect">
              <a:avLst/>
            </a:prstGeom>
          </p:spPr>
        </p:pic>
        <p:sp>
          <p:nvSpPr>
            <p:cNvPr id="78" name="textbox 78"/>
            <p:cNvSpPr/>
            <p:nvPr/>
          </p:nvSpPr>
          <p:spPr>
            <a:xfrm>
              <a:off x="69887" y="620246"/>
              <a:ext cx="1393825" cy="34842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551815" algn="l" rtl="0" eaLnBrk="0">
                <a:lnSpc>
                  <a:spcPts val="1200"/>
                </a:lnSpc>
                <a:tabLst/>
              </a:pPr>
              <a:r>
                <a:rPr sz="1700" kern="0" spc="-10" dirty="0">
                  <a:solidFill>
                    <a:srgbClr val="0099FF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o</a:t>
              </a:r>
              <a:endParaRPr sz="1700" dirty="0">
                <a:latin typeface="Times New Roman"/>
                <a:ea typeface="Times New Roman"/>
                <a:cs typeface="Times New Roman"/>
              </a:endParaRPr>
            </a:p>
            <a:p>
              <a:pPr marL="408305" algn="l" rtl="0" eaLnBrk="0">
                <a:lnSpc>
                  <a:spcPct val="99000"/>
                </a:lnSpc>
                <a:spcBef>
                  <a:spcPts val="241"/>
                </a:spcBef>
                <a:tabLst/>
              </a:pPr>
              <a:r>
                <a:rPr sz="1100" b="1" kern="0" spc="3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提效稳产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151764" indent="-63500" algn="l" rtl="0" eaLnBrk="0">
                <a:lnSpc>
                  <a:spcPct val="129000"/>
                </a:lnSpc>
                <a:spcBef>
                  <a:spcPts val="420"/>
                </a:spcBef>
                <a:tabLst/>
              </a:pP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显著提升厂内物流运力及周转效率</a:t>
              </a: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相同方案迅速导入客户更多工厂</a:t>
              </a:r>
              <a:endParaRPr sz="6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1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51815" algn="l" rtl="0" eaLnBrk="0">
                <a:lnSpc>
                  <a:spcPct val="84000"/>
                </a:lnSpc>
                <a:spcBef>
                  <a:spcPts val="428"/>
                </a:spcBef>
                <a:tabLst/>
              </a:pPr>
              <a:r>
                <a:rPr sz="1400" kern="0" spc="-10" dirty="0">
                  <a:solidFill>
                    <a:srgbClr val="0099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408305" algn="l" rtl="0" eaLnBrk="0">
                <a:lnSpc>
                  <a:spcPct val="100000"/>
                </a:lnSpc>
                <a:spcBef>
                  <a:spcPts val="1469"/>
                </a:spcBef>
                <a:tabLst/>
              </a:pPr>
              <a:r>
                <a:rPr sz="1100" b="1" kern="0" spc="3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优化运营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151764" indent="-107950" algn="l" rtl="0" eaLnBrk="0">
                <a:lnSpc>
                  <a:spcPct val="110000"/>
                </a:lnSpc>
                <a:spcBef>
                  <a:spcPts val="512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信息化、数字化物流管理为高效率组织 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生产及持续的工序优化提供依据</a:t>
              </a:r>
              <a:endParaRPr sz="600" dirty="0">
                <a:latin typeface="SimSun"/>
                <a:ea typeface="SimSun"/>
                <a:cs typeface="SimSun"/>
              </a:endParaRPr>
            </a:p>
            <a:p>
              <a:pPr algn="l" rtl="0" eaLnBrk="0">
                <a:lnSpc>
                  <a:spcPct val="12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91515" algn="l" rtl="0" eaLnBrk="0">
                <a:lnSpc>
                  <a:spcPct val="69000"/>
                </a:lnSpc>
                <a:spcBef>
                  <a:spcPts val="521"/>
                </a:spcBef>
                <a:tabLst/>
              </a:pPr>
              <a:r>
                <a:rPr sz="1700" kern="0" spc="-10" dirty="0">
                  <a:solidFill>
                    <a:srgbClr val="0099FF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入</a:t>
              </a:r>
              <a:endParaRPr sz="1700" dirty="0">
                <a:latin typeface="STXinwei"/>
                <a:ea typeface="STXinwei"/>
                <a:cs typeface="STXinwei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08305" algn="l" rtl="0" eaLnBrk="0">
                <a:lnSpc>
                  <a:spcPct val="100000"/>
                </a:lnSpc>
                <a:spcBef>
                  <a:spcPts val="337"/>
                </a:spcBef>
                <a:tabLst/>
              </a:pPr>
              <a:r>
                <a:rPr sz="1100" b="1" kern="0" spc="3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扩大优势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272415" indent="-259715" algn="l" rtl="0" eaLnBrk="0">
                <a:lnSpc>
                  <a:spcPct val="127000"/>
                </a:lnSpc>
                <a:spcBef>
                  <a:spcPts val="1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配合客户供应链管理创新等一系列手段，</a:t>
              </a:r>
              <a:r>
                <a:rPr sz="600" kern="0" spc="4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助力企业竞争力稳健提升</a:t>
              </a:r>
              <a:endParaRPr sz="600" dirty="0">
                <a:latin typeface="SimHei"/>
                <a:ea typeface="SimHei"/>
                <a:cs typeface="SimHei"/>
              </a:endParaRPr>
            </a:p>
          </p:txBody>
        </p:sp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634976" y="3460724"/>
              <a:ext cx="292152" cy="107952"/>
            </a:xfrm>
            <a:prstGeom prst="rect">
              <a:avLst/>
            </a:prstGeom>
          </p:spPr>
        </p:pic>
      </p:grpSp>
      <p:sp>
        <p:nvSpPr>
          <p:cNvPr id="82" name="textbox 82"/>
          <p:cNvSpPr/>
          <p:nvPr/>
        </p:nvSpPr>
        <p:spPr>
          <a:xfrm>
            <a:off x="2028826" y="5782038"/>
            <a:ext cx="4614545" cy="1213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7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采用无人叉车完成原料出库、上线及成品转运、入库相关</a:t>
            </a:r>
            <a:r>
              <a:rPr sz="7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环节的自动化物流搬运。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8000"/>
              </a:lnSpc>
              <a:spcBef>
                <a:spcPts val="970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1.生产繁忙，通过无人叉车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智能调度及自动充电以实现7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X24</a:t>
            </a:r>
            <a:r>
              <a:rPr sz="7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小时作业；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8000"/>
              </a:lnSpc>
              <a:spcBef>
                <a:spcPts val="527"/>
              </a:spcBef>
              <a:tabLst/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2.对叉车叉脚进行通用化尺寸改造，以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实现“一机多用”,对接多种规格的载具；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31000"/>
              </a:lnSpc>
              <a:spcBef>
                <a:spcPts val="400"/>
              </a:spcBef>
              <a:tabLst/>
            </a:pP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3.原料库多类型物料在指定库区存放，且产线不同物料上线区域均配置多个空、满库位，对无人叉车的路径规划与运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输作业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的柔性、效率与稳定性提出较高要求；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1000"/>
              </a:lnSpc>
              <a:spcBef>
                <a:spcPts val="575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4.成品仓及暂存仓需通过无人叉车实现满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料栈板双层堆叠，提升存储密度与效率；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ts val="1425"/>
              </a:lnSpc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5.需通过中控与产线工位叫料器、下线堆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垛区光电传感器等多类型设备对接通讯。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84" name="textbox 84"/>
          <p:cNvSpPr/>
          <p:nvPr/>
        </p:nvSpPr>
        <p:spPr>
          <a:xfrm>
            <a:off x="2028826" y="9037840"/>
            <a:ext cx="3466465" cy="484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ts val="852"/>
              </a:lnSpc>
              <a:tabLst/>
            </a:pPr>
            <a:r>
              <a:rPr sz="7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解决方案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ts val="855"/>
              </a:lnSpc>
              <a:spcBef>
                <a:spcPts val="461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硬件：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GULF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平衡重式无人叉车11台、自动充电桩5台、库位检测设备1套、其他配套若干</a:t>
            </a:r>
            <a:endParaRPr sz="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52"/>
              </a:lnSpc>
              <a:spcBef>
                <a:spcPts val="1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软件：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RloT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平台软件(含机器人集群调度、中控管理等功能模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块)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2028826" y="4326124"/>
            <a:ext cx="3020060" cy="465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ts val="852"/>
              </a:lnSpc>
              <a:tabLst/>
            </a:pPr>
            <a:r>
              <a:rPr sz="700" b="1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解决方案</a:t>
            </a:r>
            <a:endParaRPr sz="7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ts val="855"/>
              </a:lnSpc>
              <a:spcBef>
                <a:spcPts val="511"/>
              </a:spcBef>
              <a:tabLst/>
            </a:pP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硬件：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GULF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系列窄通道无人叉车9台、自动充电桩3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台、其他配套若干</a:t>
            </a:r>
            <a:endParaRPr sz="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52"/>
              </a:lnSpc>
              <a:spcBef>
                <a:spcPts val="3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软件：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RIoT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平台软件(含机器人集群调度、中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控管理等功能模块)、定制天眼系统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2031743" y="5388840"/>
            <a:ext cx="1852929" cy="273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  <a:tabLst/>
            </a:pPr>
            <a:r>
              <a:rPr sz="1700" b="1" kern="0" spc="-13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某功能</a:t>
            </a:r>
            <a:r>
              <a:rPr sz="1700" b="1" kern="0" spc="-12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饮料龙头企</a:t>
            </a:r>
            <a:r>
              <a:rPr sz="1700" b="1" kern="0" spc="-9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业</a:t>
            </a:r>
            <a:endParaRPr sz="1700" dirty="0">
              <a:latin typeface="SimHei"/>
              <a:ea typeface="SimHei"/>
              <a:cs typeface="SimHei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863725" y="9671044"/>
            <a:ext cx="6515093" cy="12724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70077" y="5251477"/>
            <a:ext cx="241330" cy="6362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882782" y="5238752"/>
            <a:ext cx="6352" cy="336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49375" y="0"/>
            <a:ext cx="7562850" cy="10261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1857371" y="2349496"/>
            <a:ext cx="6426229" cy="2628918"/>
            <a:chOff x="0" y="0"/>
            <a:chExt cx="6426229" cy="2628918"/>
          </a:xfrm>
        </p:grpSpPr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6426229" cy="2628918"/>
            </a:xfrm>
            <a:prstGeom prst="rect">
              <a:avLst/>
            </a:prstGeom>
          </p:spPr>
        </p:pic>
        <p:sp>
          <p:nvSpPr>
            <p:cNvPr id="100" name="textbox 100"/>
            <p:cNvSpPr/>
            <p:nvPr/>
          </p:nvSpPr>
          <p:spPr>
            <a:xfrm>
              <a:off x="-12700" y="-12700"/>
              <a:ext cx="6452234" cy="26733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247650" algn="l" rtl="0" eaLnBrk="0">
                <a:lnSpc>
                  <a:spcPct val="95000"/>
                </a:lnSpc>
                <a:spcBef>
                  <a:spcPts val="3"/>
                </a:spcBef>
                <a:tabLst/>
              </a:pPr>
              <a:r>
                <a:rPr sz="7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软件：</a:t>
              </a:r>
              <a:r>
                <a:rPr sz="700" kern="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RloT</a:t>
              </a:r>
              <a:r>
                <a:rPr sz="7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平台软件(含机器人集</a:t>
              </a:r>
              <a:r>
                <a:rPr sz="700" kern="0" spc="-2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群调度等功能)</a:t>
              </a:r>
              <a:endParaRPr sz="7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3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494020" algn="l" rtl="0" eaLnBrk="0">
                <a:lnSpc>
                  <a:spcPct val="95000"/>
                </a:lnSpc>
                <a:spcBef>
                  <a:spcPts val="332"/>
                </a:spcBef>
                <a:tabLst/>
              </a:pPr>
              <a:r>
                <a:rPr sz="1100" b="1" kern="0" spc="-7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透明管理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5339715" indent="-76200" algn="l" rtl="0" eaLnBrk="0">
                <a:lnSpc>
                  <a:spcPct val="113000"/>
                </a:lnSpc>
                <a:spcBef>
                  <a:spcPts val="381"/>
                </a:spcBef>
                <a:tabLst/>
              </a:pPr>
              <a:r>
                <a:rPr sz="600" kern="0" spc="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多信息化手段动态检测物料及      </a:t>
              </a:r>
              <a:r>
                <a:rPr sz="7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物流状态，</a:t>
              </a:r>
              <a:r>
                <a:rPr sz="700" kern="0" spc="7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</a:t>
              </a:r>
              <a:r>
                <a:rPr sz="500" kern="0" spc="-2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理效率</a:t>
              </a:r>
              <a:endParaRPr sz="500" dirty="0">
                <a:latin typeface="SimSun"/>
                <a:ea typeface="SimSun"/>
                <a:cs typeface="SimSun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2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5494020" algn="l" rtl="0" eaLnBrk="0">
                <a:lnSpc>
                  <a:spcPct val="96000"/>
                </a:lnSpc>
                <a:tabLst/>
              </a:pPr>
              <a:r>
                <a:rPr sz="1100" b="1" kern="0" spc="-9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安全作业</a:t>
              </a:r>
              <a:endParaRPr sz="1100" dirty="0">
                <a:latin typeface="SimHei"/>
                <a:ea typeface="SimHei"/>
                <a:cs typeface="SimHei"/>
              </a:endParaRPr>
            </a:p>
          </p:txBody>
        </p:sp>
      </p:grpSp>
      <p:pic>
        <p:nvPicPr>
          <p:cNvPr id="102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028821" y="7004054"/>
            <a:ext cx="4724436" cy="195575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6823063" y="5226027"/>
            <a:ext cx="1536695" cy="4387860"/>
            <a:chOff x="0" y="0"/>
            <a:chExt cx="1536695" cy="4387860"/>
          </a:xfrm>
        </p:grpSpPr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536695" cy="4387860"/>
            </a:xfrm>
            <a:prstGeom prst="rect">
              <a:avLst/>
            </a:prstGeom>
          </p:spPr>
        </p:pic>
        <p:sp>
          <p:nvSpPr>
            <p:cNvPr id="106" name="textbox 106"/>
            <p:cNvSpPr/>
            <p:nvPr/>
          </p:nvSpPr>
          <p:spPr>
            <a:xfrm>
              <a:off x="-12700" y="-12700"/>
              <a:ext cx="1562100" cy="44240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97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647065" algn="l" rtl="0" eaLnBrk="0">
                <a:lnSpc>
                  <a:spcPts val="1962"/>
                </a:lnSpc>
                <a:tabLst/>
              </a:pPr>
              <a:r>
                <a:rPr sz="1600" kern="0" spc="-100" dirty="0">
                  <a:solidFill>
                    <a:srgbClr val="0099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</a:t>
              </a:r>
              <a:r>
                <a:rPr sz="1600" kern="0" spc="-100" dirty="0">
                  <a:solidFill>
                    <a:srgbClr val="0099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◎</a:t>
              </a:r>
              <a:endParaRPr sz="1600" dirty="0">
                <a:latin typeface="SimSun"/>
                <a:ea typeface="SimSun"/>
                <a:cs typeface="SimSun"/>
              </a:endParaRPr>
            </a:p>
            <a:p>
              <a:pPr marL="503555" algn="l" rtl="0" eaLnBrk="0">
                <a:lnSpc>
                  <a:spcPct val="95000"/>
                </a:lnSpc>
                <a:spcBef>
                  <a:spcPts val="1255"/>
                </a:spcBef>
                <a:tabLst/>
              </a:pPr>
              <a:r>
                <a:rPr sz="1100" b="1" kern="0" spc="50" dirty="0">
                  <a:solidFill>
                    <a:srgbClr val="0099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优化运营</a:t>
              </a:r>
              <a:endParaRPr sz="1100" dirty="0">
                <a:latin typeface="SimSun"/>
                <a:ea typeface="SimSun"/>
                <a:cs typeface="SimSun"/>
              </a:endParaRPr>
            </a:p>
            <a:p>
              <a:pPr marL="247015" indent="-114300" algn="l" rtl="0" eaLnBrk="0">
                <a:lnSpc>
                  <a:spcPct val="128000"/>
                </a:lnSpc>
                <a:spcBef>
                  <a:spcPts val="183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信息化、数字化物流管理为高效率组织</a:t>
              </a: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</a:t>
              </a: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生产及持续的工序优化提供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依据</a:t>
              </a:r>
              <a:endParaRPr sz="600" dirty="0">
                <a:latin typeface="SimSun"/>
                <a:ea typeface="SimSun"/>
                <a:cs typeface="SimSun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28319" algn="l" rtl="0" eaLnBrk="0">
                <a:lnSpc>
                  <a:spcPct val="95000"/>
                </a:lnSpc>
                <a:spcBef>
                  <a:spcPts val="337"/>
                </a:spcBef>
                <a:tabLst/>
              </a:pPr>
              <a:r>
                <a:rPr sz="1100" b="1" kern="0" spc="-7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降本增效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marL="444500" algn="l" rtl="0" eaLnBrk="0">
                <a:lnSpc>
                  <a:spcPct val="97000"/>
                </a:lnSpc>
                <a:spcBef>
                  <a:spcPts val="248"/>
                </a:spcBef>
                <a:tabLst/>
              </a:pPr>
              <a:r>
                <a:rPr sz="600" kern="0" spc="-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有效提升产线效率，</a:t>
              </a:r>
              <a:endParaRPr sz="600" dirty="0">
                <a:latin typeface="SimSun"/>
                <a:ea typeface="SimSun"/>
                <a:cs typeface="SimSun"/>
              </a:endParaRPr>
            </a:p>
            <a:p>
              <a:pPr marL="475615" algn="l" rtl="0" eaLnBrk="0">
                <a:lnSpc>
                  <a:spcPts val="1000"/>
                </a:lnSpc>
                <a:tabLst/>
              </a:pP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减轻人工劳动强度</a:t>
              </a:r>
              <a:endParaRPr sz="600" dirty="0">
                <a:latin typeface="SimSun"/>
                <a:ea typeface="SimSun"/>
                <a:cs typeface="SimSun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28955" algn="l" rtl="0" eaLnBrk="0">
                <a:lnSpc>
                  <a:spcPct val="96000"/>
                </a:lnSpc>
                <a:spcBef>
                  <a:spcPts val="340"/>
                </a:spcBef>
                <a:tabLst/>
              </a:pPr>
              <a:r>
                <a:rPr sz="1100" b="1" kern="0" spc="-60" dirty="0">
                  <a:solidFill>
                    <a:srgbClr val="0099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引领行业</a:t>
              </a:r>
              <a:endParaRPr sz="1100" dirty="0">
                <a:latin typeface="SimHei"/>
                <a:ea typeface="SimHei"/>
                <a:cs typeface="SimHei"/>
              </a:endParaRPr>
            </a:p>
            <a:p>
              <a:pPr algn="l" rtl="0" eaLnBrk="0">
                <a:lnSpc>
                  <a:spcPct val="198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00050" algn="l" rtl="0" eaLnBrk="0">
                <a:lnSpc>
                  <a:spcPts val="782"/>
                </a:lnSpc>
                <a:spcBef>
                  <a:spcPts val="1"/>
                </a:spcBef>
                <a:tabLst/>
              </a:pPr>
              <a:r>
                <a:rPr sz="6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打造美妆行业智造典范</a:t>
              </a:r>
              <a:endParaRPr sz="600" dirty="0">
                <a:latin typeface="SimSun"/>
                <a:ea typeface="SimSun"/>
                <a:cs typeface="SimSun"/>
              </a:endParaRPr>
            </a:p>
          </p:txBody>
        </p:sp>
      </p:grpSp>
      <p:sp>
        <p:nvSpPr>
          <p:cNvPr id="108" name="textbox 108"/>
          <p:cNvSpPr/>
          <p:nvPr/>
        </p:nvSpPr>
        <p:spPr>
          <a:xfrm>
            <a:off x="2079649" y="5464823"/>
            <a:ext cx="4672965" cy="1471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5000"/>
              </a:lnSpc>
              <a:tabLst/>
            </a:pPr>
            <a:r>
              <a:rPr sz="1600" b="1" kern="0" spc="1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芭薇美妆智能工厂</a:t>
            </a:r>
            <a:endParaRPr sz="16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107000"/>
              </a:lnSpc>
              <a:spcBef>
                <a:spcPts val="371"/>
              </a:spcBef>
              <a:tabLst/>
            </a:pP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涉及原料转运、称量、乳化、静置、灌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装、储瓶、包装、半成品转运、成品转运与存储等工艺/环节的自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动化物流，需对接料车、川字托盘、九脚托盘等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多类型载具。</a:t>
            </a:r>
            <a:endParaRPr sz="8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3000"/>
              </a:lnSpc>
              <a:spcBef>
                <a:spcPts val="934"/>
              </a:spcBef>
              <a:tabLst/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1.半成品转运环节中，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托盘堆叠多层物料箱，总高度近2m,</a:t>
            </a:r>
            <a:r>
              <a:rPr sz="7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对搬运及移动的稳定性要求高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147000"/>
              </a:lnSpc>
              <a:spcBef>
                <a:spcPts val="252"/>
              </a:spcBef>
              <a:tabLst/>
            </a:pP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2.存在无人叉车与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混行场景，且部分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路段狭窄，既要求AMR 与无人叉车设备具备较强的通行与感知能力，同时还需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具备高效的调度与交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通管制能力；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5000"/>
              </a:lnSpc>
              <a:spcBef>
                <a:spcPts val="602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3.人工停放料车时可能存在偏移，要求AMR 能识别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一定程度误差；</a:t>
            </a:r>
            <a:endParaRPr sz="7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4.项目复购快，交付周期短，对机器人产品部署实施效率及系统、方案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可拓展性要求高。</a:t>
            </a:r>
            <a:endParaRPr sz="700" dirty="0">
              <a:latin typeface="SimSun"/>
              <a:ea typeface="SimSun"/>
              <a:cs typeface="SimSun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2079649" y="741193"/>
            <a:ext cx="4194175" cy="1599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1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96000"/>
              </a:lnSpc>
              <a:tabLst/>
            </a:pPr>
            <a:r>
              <a:rPr sz="1600" b="1" kern="0" spc="-10" dirty="0">
                <a:solidFill>
                  <a:srgbClr val="0099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富通光纤光缆领军工厂</a:t>
            </a:r>
            <a:endParaRPr sz="16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7000"/>
              </a:lnSpc>
              <a:spcBef>
                <a:spcPts val="568"/>
              </a:spcBef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新工厂自动化物流项目，主要涉及光缆制造所需束管盘、填充绳等物料的自动化搬运及存储。</a:t>
            </a:r>
            <a:endParaRPr sz="800" dirty="0">
              <a:latin typeface="SimHei"/>
              <a:ea typeface="SimHei"/>
              <a:cs typeface="SimHei"/>
            </a:endParaRPr>
          </a:p>
          <a:p>
            <a:pPr marL="12700" algn="l" rtl="0" eaLnBrk="0">
              <a:lnSpc>
                <a:spcPct val="95000"/>
              </a:lnSpc>
              <a:spcBef>
                <a:spcPts val="1052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1.圆柱型竖管盘搬运，需要对无人叉车进行一定程度定制改造；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83000"/>
              </a:lnSpc>
              <a:spcBef>
                <a:spcPts val="606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2.部分运行通道狭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窄，对无人叉车的运动控制及安全感知能力要求高；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ts val="1399"/>
              </a:lnSpc>
              <a:tabLst/>
            </a:pP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3.需要对产品进行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RF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ID</a:t>
            </a: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数据检验；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5000"/>
              </a:lnSpc>
              <a:spcBef>
                <a:spcPts val="699"/>
              </a:spcBef>
              <a:tabLst/>
            </a:pP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4.仓储堆垛高度达4.5米，对无人叉车稳定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性要求高</a:t>
            </a:r>
            <a:endParaRPr sz="700" dirty="0">
              <a:latin typeface="SimSun"/>
              <a:ea typeface="SimSun"/>
              <a:cs typeface="SimSun"/>
            </a:endParaRPr>
          </a:p>
          <a:p>
            <a:pPr marL="13970" algn="l" rtl="0" eaLnBrk="0">
              <a:lnSpc>
                <a:spcPts val="967"/>
              </a:lnSpc>
              <a:spcBef>
                <a:spcPts val="792"/>
              </a:spcBef>
              <a:tabLst/>
            </a:pP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解决方案</a:t>
            </a:r>
            <a:endParaRPr sz="8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硬件：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GULF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系列窄通道无人叉车6台、平衡重式无人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叉车3台、其他配套若干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2079649" y="9026133"/>
            <a:ext cx="4641215" cy="471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100000"/>
              </a:lnSpc>
              <a:tabLst/>
            </a:pP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解决方案</a:t>
            </a:r>
            <a:endParaRPr sz="800" dirty="0">
              <a:latin typeface="SimSun"/>
              <a:ea typeface="SimSun"/>
              <a:cs typeface="SimSun"/>
            </a:endParaRPr>
          </a:p>
          <a:p>
            <a:pPr marL="12700" algn="l" rtl="0" eaLnBrk="0">
              <a:lnSpc>
                <a:spcPct val="92000"/>
              </a:lnSpc>
              <a:spcBef>
                <a:spcPts val="511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硬件：一期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GULF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系列窄通道无人叉车3台、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OASIS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系列背负式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AMR3 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台；二期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GULF 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系列窄通</a:t>
            </a:r>
            <a:r>
              <a:rPr sz="7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道无人叉车5台；其他配套若干</a:t>
            </a:r>
            <a:endParaRPr sz="700" dirty="0">
              <a:latin typeface="SimHei"/>
              <a:ea typeface="SimHei"/>
              <a:cs typeface="SimHei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软件：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RloT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平台软件(含机器人调度管理、中控管理等功能模块)</a:t>
            </a:r>
            <a:endParaRPr sz="700" dirty="0">
              <a:latin typeface="SimHei"/>
              <a:ea typeface="SimHei"/>
              <a:cs typeface="SimHei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7248555" y="1254567"/>
            <a:ext cx="697865" cy="455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6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90169" algn="l" rtl="0" eaLnBrk="0">
              <a:lnSpc>
                <a:spcPct val="95000"/>
              </a:lnSpc>
              <a:tabLst/>
            </a:pPr>
            <a:r>
              <a:rPr sz="1100" b="1" kern="0" spc="-7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组织效率</a:t>
            </a:r>
            <a:endParaRPr sz="1100" dirty="0">
              <a:latin typeface="SimSun"/>
              <a:ea typeface="SimSun"/>
              <a:cs typeface="SimSun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indent="24765" algn="l" rtl="0" eaLnBrk="0">
              <a:lnSpc>
                <a:spcPct val="108000"/>
              </a:lnSpc>
              <a:spcBef>
                <a:spcPts val="2"/>
              </a:spcBef>
              <a:tabLst/>
            </a:pPr>
            <a:r>
              <a:rPr sz="700" kern="0" spc="-6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智能化部署方式，</a:t>
            </a:r>
            <a:r>
              <a:rPr sz="700" kern="0" spc="5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6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高效助力新工厂投产</a:t>
            </a:r>
            <a:endParaRPr sz="600" dirty="0">
              <a:latin typeface="SimHei"/>
              <a:ea typeface="SimHei"/>
              <a:cs typeface="SimHei"/>
            </a:endParaRP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81882" y="838167"/>
            <a:ext cx="412779" cy="374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349375"/>
            <a:ext cx="10261600" cy="7562850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83573" y="1927252"/>
            <a:ext cx="1085882" cy="1155679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17784" y="1711332"/>
            <a:ext cx="3556055" cy="1371598"/>
          </a:xfrm>
          <a:prstGeom prst="rect">
            <a:avLst/>
          </a:prstGeom>
        </p:spPr>
      </p:pic>
      <p:graphicFrame>
        <p:nvGraphicFramePr>
          <p:cNvPr id="124" name="table 124"/>
          <p:cNvGraphicFramePr>
            <a:graphicFrameLocks noGrp="1"/>
          </p:cNvGraphicFramePr>
          <p:nvPr/>
        </p:nvGraphicFramePr>
        <p:xfrm>
          <a:off x="523861" y="3054345"/>
          <a:ext cx="9169400" cy="4622165"/>
        </p:xfrm>
        <a:graphic>
          <a:graphicData uri="http://schemas.openxmlformats.org/drawingml/2006/table">
            <a:tbl>
              <a:tblPr/>
              <a:tblGrid>
                <a:gridCol w="796925"/>
                <a:gridCol w="1136650"/>
                <a:gridCol w="1282700"/>
                <a:gridCol w="1308100"/>
                <a:gridCol w="1276350"/>
                <a:gridCol w="800100"/>
                <a:gridCol w="1314450"/>
                <a:gridCol w="1254125"/>
              </a:tblGrid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94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产品信息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型号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GULF-MSL14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GULF-MP15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GULF-MD20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812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产品信息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型号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GULF-3000-QDD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4945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基本参数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导航雷达布局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顶部单雷达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顶部单雷达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顶部单雷达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8120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基本参数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导航雷达布局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顶部单雷达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避障雷达布局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前后多雷达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前后多雷达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前后多雷达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避障雷达布局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前方双雷达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外形尺寸(L*W*H,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1709*982*1928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2651*1250</a:t>
                      </a: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*1951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2241*1054</a:t>
                      </a: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*2085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外形尺寸(L*W*H,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1889*1038*1835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额定负载(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kg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1400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1500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额定牵引重量(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kg</a:t>
                      </a: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3000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最大起升高度(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1600-3000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3000-4500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3000-4500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额定牵引力(N)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货叉尺寸(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60/170/1150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120/40/1070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60/170/1150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站板高度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159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货叉外宽(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570-680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350-740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570-680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最小离地间隙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无线通信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2.4Ghz/5Ghz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2.4Ghz/5Ghz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2.4Ghz/5Ghz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运动性能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行驶速度(m/s)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满载7m/s;空载1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0m/s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675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运动性能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行驶速度(m/s)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1.3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1.5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1.3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爬坡能力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满载6%;空载15%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爬坡能力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满载5%,空载8%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满载5%,空载8%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满载5%,空载8%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站点定位精度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±10mm/±1°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站点定位精度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±10mm/±1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±10mm/±1°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±10mm/±1°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最大牵引力(N)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2400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直角堆垛通道宽度(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2250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3000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2800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最小转弯半径(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1381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最小转弯半径(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1167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1381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1800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2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2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自动脱钩挂钩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脱物挂钩高度范围(</a:t>
                      </a:r>
                      <a:r>
                        <a:rPr sz="8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80-400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0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67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辅助功能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托盘到位检测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对接允许料车横向偏差(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mm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3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货物检测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对接允许料车角度偏差()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栈板位姿识别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具备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脱钩挂钩完成时间(s)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67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续航性能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续航时间(h)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6-8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6-8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6-8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续航性能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续航时间(h)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6-8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充电时间(h)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1.5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充电时间(h)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30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endParaRPr sz="800" dirty="0">
                        <a:latin typeface="SimSun"/>
                        <a:ea typeface="SimSun"/>
                        <a:cs typeface="SimSun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6" name="textbox 126"/>
          <p:cNvSpPr/>
          <p:nvPr/>
        </p:nvSpPr>
        <p:spPr>
          <a:xfrm>
            <a:off x="497594" y="8021270"/>
            <a:ext cx="9233534" cy="370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2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tabLst/>
            </a:pPr>
            <a:r>
              <a:rPr sz="1300" b="1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斯坦德机器人(深圳)有限</a:t>
            </a:r>
            <a:r>
              <a:rPr sz="1300" b="1" kern="0" spc="-3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公司</a:t>
            </a:r>
            <a:endParaRPr sz="1300" dirty="0">
              <a:latin typeface="SimHei"/>
              <a:ea typeface="SimHei"/>
              <a:cs typeface="SimHei"/>
            </a:endParaRPr>
          </a:p>
          <a:p>
            <a:pPr marL="35559" algn="l" rtl="0" eaLnBrk="0">
              <a:lnSpc>
                <a:spcPts val="1093"/>
              </a:lnSpc>
              <a:spcBef>
                <a:spcPts val="74"/>
              </a:spcBef>
              <a:tabLst/>
            </a:pP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地址：深圳市宝安区宝安大道华丰国际机器人产业园二期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栋|昆山市华成(昆山)智能制造科技产业园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A02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栋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               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              </a:t>
            </a: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2023年5月</a:t>
            </a:r>
            <a:endParaRPr sz="900" dirty="0">
              <a:latin typeface="SimHei"/>
              <a:ea typeface="SimHei"/>
              <a:cs typeface="Sim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Kingsoft-PDF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pdfbuilder</dc:subject>
  <dc:creator>Kingsoft-PDF</dc:creator>
  <dcterms:created xsi:type="dcterms:W3CDTF">2024-11-21T16:12:41Z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2024-11-21T16:12:43</vt:filetime>
  </property>
  <property fmtid="{D5CDD505-2E9C-101B-9397-08002B2CF9AE}" pid="4" name="UsrData">
    <vt:lpwstr>673eeb71b34175001fe5cb39wl</vt:lpwstr>
  </property>
</Properties>
</file>