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</p:sldMasterIdLst>
  <p:sldIdLst>
    <p:sldId id="259" r:id="rId10"/>
    <p:sldId id="262" r:id="rId11"/>
    <p:sldId id="265" r:id="rId12"/>
    <p:sldId id="268" r:id="rId13"/>
    <p:sldId id="271" r:id="rId14"/>
    <p:sldId id="274" r:id="rId15"/>
    <p:sldId id="277" r:id="rId16"/>
    <p:sldId id="280" r:id="rId17"/>
  </p:sldIdLst>
  <p:sldSz cx="7556500" cy="10248900"/>
  <p:notesSz cx="6858000" cy="9144000"/>
  <p:embeddedFontLst>
    <p:embeddedFont>
      <p:font typeface="HOELLU+PingFang-SC-Bold"/>
      <p:regular r:id="rId19"/>
    </p:embeddedFont>
    <p:embeddedFont>
      <p:font typeface="RSGRTV+PingFang-SC-Heavy"/>
      <p:regular r:id="rId20"/>
    </p:embeddedFont>
    <p:embeddedFont>
      <p:font typeface="UQKIWO+PingFang-SC-Medium"/>
      <p:regular r:id="rId21"/>
    </p:embeddedFont>
    <p:embeddedFont>
      <p:font typeface="IGDODS+PingFang-SC-Heavy"/>
      <p:regular r:id="rId22"/>
    </p:embeddedFont>
    <p:embeddedFont>
      <p:font typeface="IAHJWT+PingFang-SC-Medium"/>
      <p:regular r:id="rId23"/>
    </p:embeddedFont>
    <p:embeddedFont>
      <p:font typeface="DDIRHP+PingFang-SC-Bold"/>
      <p:regular r:id="rId24"/>
    </p:embeddedFont>
    <p:embeddedFont>
      <p:font typeface="FHLVFU+PingFang-SC-Heavy"/>
      <p:regular r:id="rId25"/>
    </p:embeddedFont>
    <p:embeddedFont>
      <p:font typeface="MOMQNC+PingFang-SC-Bold"/>
      <p:regular r:id="rId26"/>
    </p:embeddedFont>
    <p:embeddedFont>
      <p:font typeface="LMJPVN+PingFang-SC-Medium"/>
      <p:regular r:id="rId27"/>
    </p:embeddedFont>
    <p:embeddedFont>
      <p:font typeface="AMNPKA+PingFang-SC-Heavy"/>
      <p:regular r:id="rId28"/>
    </p:embeddedFont>
    <p:embeddedFont>
      <p:font typeface="TMNKTU+PingFang-SC-Bold"/>
      <p:regular r:id="rId29"/>
    </p:embeddedFont>
    <p:embeddedFont>
      <p:font typeface="VNNUOS+PingFang-SC-Medium"/>
      <p:regular r:id="rId30"/>
    </p:embeddedFont>
    <p:embeddedFont>
      <p:font typeface="DMUJIB+PingFang-SC-Heavy"/>
      <p:regular r:id="rId31"/>
    </p:embeddedFont>
    <p:embeddedFont>
      <p:font typeface="HVLFDD+PingFang-SC-Medium"/>
      <p:regular r:id="rId32"/>
    </p:embeddedFont>
    <p:embeddedFont>
      <p:font typeface="FLDTCB+PingFang-SC-Regular"/>
      <p:regular r:id="rId33"/>
    </p:embeddedFont>
    <p:embeddedFont>
      <p:font typeface="FEKOQF+PingFang-SC-Heavy"/>
      <p:regular r:id="rId34"/>
    </p:embeddedFont>
    <p:embeddedFont>
      <p:font typeface="GCPTIG+PingFang-SC-Bold"/>
      <p:regular r:id="rId35"/>
    </p:embeddedFont>
    <p:embeddedFont>
      <p:font typeface="QEACHG+PingFang-SC-Heavy"/>
      <p:regular r:id="rId36"/>
    </p:embeddedFont>
    <p:embeddedFont>
      <p:font typeface="QBWGMW+PingFang-SC-Medium"/>
      <p:regular r:id="rId37"/>
    </p:embeddedFont>
    <p:embeddedFont>
      <p:font typeface="MCQQEM+PingFang-SC-Regular"/>
      <p:regular r:id="rId38"/>
    </p:embeddedFont>
    <p:embeddedFont>
      <p:font typeface="UNRSSC+PingFang-SC-Regular"/>
      <p:regular r:id="rId39"/>
    </p:embeddedFont>
    <p:embeddedFont>
      <p:font typeface="IKDMNA+PingFang-SC-Heavy"/>
      <p:regular r:id="rId40"/>
    </p:embeddedFont>
    <p:embeddedFont>
      <p:font typeface="VCITEJ+PingFang-SC-Bold"/>
      <p:regular r:id="rId41"/>
    </p:embeddedFont>
    <p:embeddedFont>
      <p:font typeface="JWNDIR+PingFang-SC-Regular"/>
      <p:regular r:id="rId42"/>
    </p:embeddedFont>
    <p:embeddedFont>
      <p:font typeface="KKUPRF+PingFang-SC-Bold"/>
      <p:regular r:id="rId43"/>
    </p:embeddedFont>
    <p:embeddedFont>
      <p:font typeface="RGBLVF+SourceHanSansCN-Medium"/>
      <p:regular r:id="rId44"/>
    </p:embeddedFont>
    <p:embeddedFont>
      <p:font typeface="VRTBEI+OPPOSans-B"/>
      <p:regular r:id="rId45"/>
    </p:embeddedFont>
    <p:embeddedFont>
      <p:font typeface="QCLBKF+OPPOSans-M"/>
      <p:regular r:id="rId46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1.xml" /><Relationship Id="rId11" Type="http://schemas.openxmlformats.org/officeDocument/2006/relationships/slide" Target="slides/slide2.xml" /><Relationship Id="rId12" Type="http://schemas.openxmlformats.org/officeDocument/2006/relationships/slide" Target="slides/slide3.xml" /><Relationship Id="rId13" Type="http://schemas.openxmlformats.org/officeDocument/2006/relationships/slide" Target="slides/slide4.xml" /><Relationship Id="rId14" Type="http://schemas.openxmlformats.org/officeDocument/2006/relationships/slide" Target="slides/slide5.xml" /><Relationship Id="rId15" Type="http://schemas.openxmlformats.org/officeDocument/2006/relationships/slide" Target="slides/slide6.xml" /><Relationship Id="rId16" Type="http://schemas.openxmlformats.org/officeDocument/2006/relationships/slide" Target="slides/slide7.xml" /><Relationship Id="rId17" Type="http://schemas.openxmlformats.org/officeDocument/2006/relationships/slide" Target="slides/slide8.xml" /><Relationship Id="rId18" Type="http://schemas.openxmlformats.org/officeDocument/2006/relationships/tags" Target="tags/tag1.xml" /><Relationship Id="rId19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font" Target="fonts/font9.fntdata" /><Relationship Id="rId28" Type="http://schemas.openxmlformats.org/officeDocument/2006/relationships/font" Target="fonts/font10.fntdata" /><Relationship Id="rId29" Type="http://schemas.openxmlformats.org/officeDocument/2006/relationships/font" Target="fonts/font11.fntdata" /><Relationship Id="rId3" Type="http://schemas.openxmlformats.org/officeDocument/2006/relationships/slideMaster" Target="slideMasters/slideMaster3.xml" /><Relationship Id="rId30" Type="http://schemas.openxmlformats.org/officeDocument/2006/relationships/font" Target="fonts/font12.fntdata" /><Relationship Id="rId31" Type="http://schemas.openxmlformats.org/officeDocument/2006/relationships/font" Target="fonts/font13.fntdata" /><Relationship Id="rId32" Type="http://schemas.openxmlformats.org/officeDocument/2006/relationships/font" Target="fonts/font14.fntdata" /><Relationship Id="rId33" Type="http://schemas.openxmlformats.org/officeDocument/2006/relationships/font" Target="fonts/font15.fntdata" /><Relationship Id="rId34" Type="http://schemas.openxmlformats.org/officeDocument/2006/relationships/font" Target="fonts/font16.fntdata" /><Relationship Id="rId35" Type="http://schemas.openxmlformats.org/officeDocument/2006/relationships/font" Target="fonts/font17.fntdata" /><Relationship Id="rId36" Type="http://schemas.openxmlformats.org/officeDocument/2006/relationships/font" Target="fonts/font18.fntdata" /><Relationship Id="rId37" Type="http://schemas.openxmlformats.org/officeDocument/2006/relationships/font" Target="fonts/font19.fntdata" /><Relationship Id="rId38" Type="http://schemas.openxmlformats.org/officeDocument/2006/relationships/font" Target="fonts/font20.fntdata" /><Relationship Id="rId39" Type="http://schemas.openxmlformats.org/officeDocument/2006/relationships/font" Target="fonts/font21.fntdata" /><Relationship Id="rId4" Type="http://schemas.openxmlformats.org/officeDocument/2006/relationships/slideMaster" Target="slideMasters/slideMaster4.xml" /><Relationship Id="rId40" Type="http://schemas.openxmlformats.org/officeDocument/2006/relationships/font" Target="fonts/font22.fntdata" /><Relationship Id="rId41" Type="http://schemas.openxmlformats.org/officeDocument/2006/relationships/font" Target="fonts/font23.fntdata" /><Relationship Id="rId42" Type="http://schemas.openxmlformats.org/officeDocument/2006/relationships/font" Target="fonts/font24.fntdata" /><Relationship Id="rId43" Type="http://schemas.openxmlformats.org/officeDocument/2006/relationships/font" Target="fonts/font25.fntdata" /><Relationship Id="rId44" Type="http://schemas.openxmlformats.org/officeDocument/2006/relationships/font" Target="fonts/font26.fntdata" /><Relationship Id="rId45" Type="http://schemas.openxmlformats.org/officeDocument/2006/relationships/font" Target="fonts/font27.fntdata" /><Relationship Id="rId46" Type="http://schemas.openxmlformats.org/officeDocument/2006/relationships/font" Target="fonts/font28.fntdata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50" Type="http://schemas.openxmlformats.org/officeDocument/2006/relationships/tableStyles" Target="tableStyles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32EBDA-C381-435E-8BB8-680C9ACDD09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A5B47B-3321-448C-9244-8FCF1A486F4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10A99C-1F2F-45D6-93F0-AB056CA2E24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AA2B16-B85F-4693-84C9-1535D5BA7B9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30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A11373-C9D9-4BFE-8BEF-6C1066DE619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314"/>
            </a:lvl1pPr>
            <a:lvl2pPr>
              <a:defRPr sz="1983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BB997E7-7017-4E72-B2A0-D28B0EC8192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983" b="1"/>
            </a:lvl1pPr>
            <a:lvl2pPr marL="377825" indent="0">
              <a:buNone/>
              <a:defRPr sz="1653" b="1"/>
            </a:lvl2pPr>
            <a:lvl3pPr marL="755650" indent="0">
              <a:buNone/>
              <a:defRPr sz="1488" b="1"/>
            </a:lvl3pPr>
            <a:lvl4pPr marL="1133475" indent="0">
              <a:buNone/>
              <a:defRPr sz="1322" b="1"/>
            </a:lvl4pPr>
            <a:lvl5pPr marL="1511300" indent="0">
              <a:buNone/>
              <a:defRPr sz="1322" b="1"/>
            </a:lvl5pPr>
            <a:lvl6pPr marL="1889125" indent="0">
              <a:buNone/>
              <a:defRPr sz="1322" b="1"/>
            </a:lvl6pPr>
            <a:lvl7pPr marL="2266950" indent="0">
              <a:buNone/>
              <a:defRPr sz="1322" b="1"/>
            </a:lvl7pPr>
            <a:lvl8pPr marL="2644775" indent="0">
              <a:buNone/>
              <a:defRPr sz="1322" b="1"/>
            </a:lvl8pPr>
            <a:lvl9pPr marL="3022600" indent="0">
              <a:buNone/>
              <a:defRPr sz="1322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983" b="1"/>
            </a:lvl1pPr>
            <a:lvl2pPr marL="377825" indent="0">
              <a:buNone/>
              <a:defRPr sz="1653" b="1"/>
            </a:lvl2pPr>
            <a:lvl3pPr marL="755650" indent="0">
              <a:buNone/>
              <a:defRPr sz="1488" b="1"/>
            </a:lvl3pPr>
            <a:lvl4pPr marL="1133475" indent="0">
              <a:buNone/>
              <a:defRPr sz="1322" b="1"/>
            </a:lvl4pPr>
            <a:lvl5pPr marL="1511300" indent="0">
              <a:buNone/>
              <a:defRPr sz="1322" b="1"/>
            </a:lvl5pPr>
            <a:lvl6pPr marL="1889125" indent="0">
              <a:buNone/>
              <a:defRPr sz="1322" b="1"/>
            </a:lvl6pPr>
            <a:lvl7pPr marL="2266950" indent="0">
              <a:buNone/>
              <a:defRPr sz="1322" b="1"/>
            </a:lvl7pPr>
            <a:lvl8pPr marL="2644775" indent="0">
              <a:buNone/>
              <a:defRPr sz="1322" b="1"/>
            </a:lvl8pPr>
            <a:lvl9pPr marL="3022600" indent="0">
              <a:buNone/>
              <a:defRPr sz="1322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983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4399D228-D6F2-48A2-87F9-7FDA933EAD1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9BD5F94-B35F-473D-92B2-0CC562FBAB2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0E21FCE-7910-41BC-BBB1-7BAB7AAD8F9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6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157"/>
            </a:lvl1pPr>
            <a:lvl2pPr marL="377825" indent="0">
              <a:buNone/>
              <a:defRPr sz="992"/>
            </a:lvl2pPr>
            <a:lvl3pPr marL="755650" indent="0">
              <a:buNone/>
              <a:defRPr sz="826"/>
            </a:lvl3pPr>
            <a:lvl4pPr marL="1133475" indent="0">
              <a:buNone/>
              <a:defRPr sz="744"/>
            </a:lvl4pPr>
            <a:lvl5pPr marL="1511300" indent="0">
              <a:buNone/>
              <a:defRPr sz="744"/>
            </a:lvl5pPr>
            <a:lvl6pPr marL="1889125" indent="0">
              <a:buNone/>
              <a:defRPr sz="744"/>
            </a:lvl6pPr>
            <a:lvl7pPr marL="2266950" indent="0">
              <a:buNone/>
              <a:defRPr sz="744"/>
            </a:lvl7pPr>
            <a:lvl8pPr marL="2644775" indent="0">
              <a:buNone/>
              <a:defRPr sz="744"/>
            </a:lvl8pPr>
            <a:lvl9pPr marL="3022600" indent="0">
              <a:buNone/>
              <a:defRPr sz="744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7E0700A-B565-4231-B87F-9CDE9CF6EDB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6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644"/>
            </a:lvl1pPr>
            <a:lvl2pPr marL="377825" indent="0">
              <a:buNone/>
              <a:defRPr sz="2314"/>
            </a:lvl2pPr>
            <a:lvl3pPr marL="755650" indent="0">
              <a:buNone/>
              <a:defRPr sz="1983"/>
            </a:lvl3pPr>
            <a:lvl4pPr marL="1133475" indent="0">
              <a:buNone/>
              <a:defRPr sz="1653"/>
            </a:lvl4pPr>
            <a:lvl5pPr marL="1511300" indent="0">
              <a:buNone/>
              <a:defRPr sz="1653"/>
            </a:lvl5pPr>
            <a:lvl6pPr marL="1889125" indent="0">
              <a:buNone/>
              <a:defRPr sz="1653"/>
            </a:lvl6pPr>
            <a:lvl7pPr marL="2266950" indent="0">
              <a:buNone/>
              <a:defRPr sz="1653"/>
            </a:lvl7pPr>
            <a:lvl8pPr marL="2644775" indent="0">
              <a:buNone/>
              <a:defRPr sz="1653"/>
            </a:lvl8pPr>
            <a:lvl9pPr marL="3022600" indent="0">
              <a:buNone/>
              <a:defRPr sz="16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157"/>
            </a:lvl1pPr>
            <a:lvl2pPr marL="377825" indent="0">
              <a:buNone/>
              <a:defRPr sz="992"/>
            </a:lvl2pPr>
            <a:lvl3pPr marL="755650" indent="0">
              <a:buNone/>
              <a:defRPr sz="826"/>
            </a:lvl3pPr>
            <a:lvl4pPr marL="1133475" indent="0">
              <a:buNone/>
              <a:defRPr sz="744"/>
            </a:lvl4pPr>
            <a:lvl5pPr marL="1511300" indent="0">
              <a:buNone/>
              <a:defRPr sz="744"/>
            </a:lvl5pPr>
            <a:lvl6pPr marL="1889125" indent="0">
              <a:buNone/>
              <a:defRPr sz="744"/>
            </a:lvl6pPr>
            <a:lvl7pPr marL="2266950" indent="0">
              <a:buNone/>
              <a:defRPr sz="744"/>
            </a:lvl7pPr>
            <a:lvl8pPr marL="2644775" indent="0">
              <a:buNone/>
              <a:defRPr sz="744"/>
            </a:lvl8pPr>
            <a:lvl9pPr marL="3022600" indent="0">
              <a:buNone/>
              <a:defRPr sz="744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036641D-D4F8-4E7F-8D55-BAEBE8A3DB8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5" y="410431"/>
            <a:ext cx="6800850" cy="1708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391410"/>
            <a:ext cx="6800850" cy="67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825" y="9499212"/>
            <a:ext cx="1763183" cy="545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04" y="9499212"/>
            <a:ext cx="2392892" cy="545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5492" y="9499212"/>
            <a:ext cx="1763183" cy="545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755650" rtl="0" eaLnBrk="1" latinLnBrk="0" hangingPunct="1"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369" indent="-283369" algn="l" defTabSz="755650" rtl="0" eaLnBrk="1" latinLnBrk="0" hangingPunct="1">
        <a:spcBef>
          <a:spcPct val="20000"/>
        </a:spcBef>
        <a:buFont typeface="Arial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13966" indent="-236141" algn="l" defTabSz="755650" rtl="0" eaLnBrk="1" latinLnBrk="0" hangingPunct="1">
        <a:spcBef>
          <a:spcPct val="20000"/>
        </a:spcBef>
        <a:buFont typeface="Arial" pitchFamily="34" charset="0"/>
        <a:buChar char="–"/>
        <a:defRPr sz="2314" kern="1200">
          <a:solidFill>
            <a:schemeClr val="tx1"/>
          </a:solidFill>
          <a:latin typeface="+mn-lt"/>
          <a:ea typeface="+mn-ea"/>
          <a:cs typeface="+mn-cs"/>
        </a:defRPr>
      </a:lvl2pPr>
      <a:lvl3pPr marL="944562" indent="-188912" algn="l" defTabSz="755650" rtl="0" eaLnBrk="1" latinLnBrk="0" hangingPunct="1">
        <a:spcBef>
          <a:spcPct val="20000"/>
        </a:spcBef>
        <a:buFont typeface="Arial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2" algn="l" defTabSz="755650" rtl="0" eaLnBrk="1" latinLnBrk="0" hangingPunct="1">
        <a:spcBef>
          <a:spcPct val="20000"/>
        </a:spcBef>
        <a:buFont typeface="Arial" pitchFamily="34" charset="0"/>
        <a:buChar char="–"/>
        <a:defRPr sz="1653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2" indent="-188912" algn="l" defTabSz="755650" rtl="0" eaLnBrk="1" latinLnBrk="0" hangingPunct="1">
        <a:spcBef>
          <a:spcPct val="20000"/>
        </a:spcBef>
        <a:buFont typeface="Arial" pitchFamily="34" charset="0"/>
        <a:buChar char="»"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078038" indent="-188912" algn="l" defTabSz="755650" rtl="0" eaLnBrk="1" latinLnBrk="0" hangingPunct="1">
        <a:spcBef>
          <a:spcPct val="20000"/>
        </a:spcBef>
        <a:buFont typeface="Arial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6pPr>
      <a:lvl7pPr marL="2455862" indent="-188912" algn="l" defTabSz="755650" rtl="0" eaLnBrk="1" latinLnBrk="0" hangingPunct="1">
        <a:spcBef>
          <a:spcPct val="20000"/>
        </a:spcBef>
        <a:buFont typeface="Arial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7pPr>
      <a:lvl8pPr marL="2833688" indent="-188912" algn="l" defTabSz="755650" rtl="0" eaLnBrk="1" latinLnBrk="0" hangingPunct="1">
        <a:spcBef>
          <a:spcPct val="20000"/>
        </a:spcBef>
        <a:buFont typeface="Arial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8pPr>
      <a:lvl9pPr marL="3211512" indent="-188912" algn="l" defTabSz="755650" rtl="0" eaLnBrk="1" latinLnBrk="0" hangingPunct="1">
        <a:spcBef>
          <a:spcPct val="20000"/>
        </a:spcBef>
        <a:buFont typeface="Arial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75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25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50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775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00" algn="l" defTabSz="75565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1499858" y="699575"/>
            <a:ext cx="4624611" cy="2569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1932" marR="0">
              <a:lnSpc>
                <a:spcPts val="5608"/>
              </a:lnSpc>
              <a:spcBef>
                <a:spcPct val="0"/>
              </a:spcBef>
              <a:spcAft>
                <a:spcPct val="0"/>
              </a:spcAft>
            </a:pPr>
            <a:r>
              <a:rPr sz="4000">
                <a:solidFill>
                  <a:srgbClr val="FFFFFF"/>
                </a:solidFill>
                <a:latin typeface="HOELLU+PingFang-SC-Bold"/>
                <a:cs typeface="HOELLU+PingFang-SC-Bold"/>
              </a:rPr>
              <a:t>Unitree</a:t>
            </a:r>
            <a:r>
              <a:rPr sz="4000" spc="334">
                <a:solidFill>
                  <a:srgbClr val="FFFFFF"/>
                </a:solidFill>
                <a:latin typeface="HOELLU+PingFang-SC-Bold"/>
                <a:cs typeface="HOELLU+PingFang-SC-Bold"/>
              </a:rPr>
              <a:t> </a:t>
            </a:r>
            <a:r>
              <a:rPr sz="4000">
                <a:solidFill>
                  <a:srgbClr val="FFFFFF"/>
                </a:solidFill>
                <a:latin typeface="HOELLU+PingFang-SC-Bold"/>
                <a:cs typeface="HOELLU+PingFang-SC-Bold"/>
              </a:rPr>
              <a:t>Go2</a:t>
            </a:r>
          </a:p>
          <a:p>
            <a:pPr marL="0" marR="0">
              <a:lnSpc>
                <a:spcPts val="6137"/>
              </a:lnSpc>
              <a:spcBef>
                <a:spcPts val="1560"/>
              </a:spcBef>
              <a:spcAft>
                <a:spcPct val="0"/>
              </a:spcAft>
            </a:pPr>
            <a:r>
              <a:rPr sz="4400" spc="421">
                <a:solidFill>
                  <a:srgbClr val="FFFFFF"/>
                </a:solidFill>
                <a:latin typeface="RSGRTV+PingFang-SC-Heavy"/>
                <a:cs typeface="RSGRTV+PingFang-SC-Heavy"/>
              </a:rPr>
              <a:t>具身智能</a:t>
            </a:r>
            <a:r>
              <a:rPr sz="4400" spc="432">
                <a:solidFill>
                  <a:srgbClr val="FFFFFF"/>
                </a:solidFill>
                <a:latin typeface="RSGRTV+PingFang-SC-Heavy"/>
                <a:cs typeface="RSGRTV+PingFang-SC-Heavy"/>
              </a:rPr>
              <a:t> </a:t>
            </a:r>
            <a:r>
              <a:rPr sz="4400" spc="421">
                <a:solidFill>
                  <a:srgbClr val="FFFFFF"/>
                </a:solidFill>
                <a:latin typeface="RSGRTV+PingFang-SC-Heavy"/>
                <a:cs typeface="RSGRTV+PingFang-SC-Heavy"/>
              </a:rPr>
              <a:t>新物种</a:t>
            </a:r>
          </a:p>
          <a:p>
            <a:pPr marL="1577807" marR="0">
              <a:lnSpc>
                <a:spcPts val="2239"/>
              </a:lnSpc>
              <a:spcBef>
                <a:spcPts val="4384"/>
              </a:spcBef>
              <a:spcAft>
                <a:spcPct val="0"/>
              </a:spcAft>
            </a:pPr>
            <a:r>
              <a:rPr sz="1600" spc="160">
                <a:solidFill>
                  <a:srgbClr val="FFFFFF"/>
                </a:solidFill>
                <a:latin typeface="UQKIWO+PingFang-SC-Medium"/>
                <a:cs typeface="UQKIWO+PingFang-SC-Medium"/>
              </a:rPr>
              <a:t>进化永无止境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00273" y="471713"/>
            <a:ext cx="2931414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IGDODS+PingFang-SC-Heavy"/>
                <a:cs typeface="IGDODS+PingFang-SC-Heavy"/>
              </a:rPr>
              <a:t>标配4D超广角激光雷达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6177" y="7770784"/>
            <a:ext cx="68681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000" spc="20">
                <a:solidFill>
                  <a:srgbClr val="FFFFFF"/>
                </a:solidFill>
                <a:latin typeface="IGDODS+PingFang-SC-Heavy"/>
                <a:cs typeface="IGDODS+PingFang-SC-Heavy"/>
              </a:rPr>
              <a:t>20m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7379" y="8193590"/>
            <a:ext cx="92557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DCDCDD"/>
                </a:solidFill>
                <a:latin typeface="IAHJWT+PingFang-SC-Medium"/>
                <a:cs typeface="IAHJWT+PingFang-SC-Medium"/>
              </a:rPr>
              <a:t>@90%反射率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00" y="8645814"/>
            <a:ext cx="45973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000" spc="20">
                <a:solidFill>
                  <a:srgbClr val="FFFFFF"/>
                </a:solidFill>
                <a:latin typeface="IGDODS+PingFang-SC-Heavy"/>
                <a:cs typeface="IGDODS+PingFang-SC-Heavy"/>
              </a:rPr>
              <a:t>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1988" y="8645814"/>
            <a:ext cx="1154938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sz="2000" spc="20">
                <a:solidFill>
                  <a:srgbClr val="FFFFFF"/>
                </a:solidFill>
                <a:latin typeface="IGDODS+PingFang-SC-Heavy"/>
                <a:cs typeface="IGDODS+PingFang-SC-Heavy"/>
              </a:rPr>
              <a:t>100Klux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3928" y="9041062"/>
            <a:ext cx="79247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DCDCDD"/>
                </a:solidFill>
                <a:latin typeface="IAHJWT+PingFang-SC-Medium"/>
                <a:cs typeface="IAHJWT+PingFang-SC-Medium"/>
              </a:rPr>
              <a:t>抗强光能力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858" y="9614668"/>
            <a:ext cx="1040752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8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FFFFFF"/>
                </a:solidFill>
                <a:latin typeface="DDIRHP+PingFang-SC-Bold"/>
                <a:cs typeface="DDIRHP+PingFang-SC-Bold"/>
              </a:rPr>
              <a:t>※人眼安全等级：Clas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36439" y="448453"/>
            <a:ext cx="1496567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FHLVFU+PingFang-SC-Heavy"/>
                <a:cs typeface="FHLVFU+PingFang-SC-Heavy"/>
              </a:rPr>
              <a:t>智能新伙伴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0077" y="1470305"/>
            <a:ext cx="660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伴随模组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37780" y="1506482"/>
            <a:ext cx="1041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语音对讲麦克风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0187" y="1506482"/>
            <a:ext cx="1422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硬件升级，更稳、更强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0077" y="1704447"/>
            <a:ext cx="1270000" cy="320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伴随遥控器及智能伴随，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任你选择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37780" y="1740637"/>
            <a:ext cx="1270000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无限场景，让沟通更有效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32295" y="1740625"/>
            <a:ext cx="1250289" cy="320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·3D激光雷达，建图避障</a:t>
            </a:r>
          </a:p>
          <a:p>
            <a:pPr marL="532079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·4G ESIM卡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34021" y="2020025"/>
            <a:ext cx="848562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·WiFi 双频无线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27442" y="2159725"/>
            <a:ext cx="555142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·蓝牙5.2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984" y="2299425"/>
            <a:ext cx="1371600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连接更稳定，可远距离操控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0084" y="2399501"/>
            <a:ext cx="787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前置摄像头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37780" y="2424169"/>
            <a:ext cx="1041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自动伸缩提手带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60084" y="2633656"/>
            <a:ext cx="1148588" cy="320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图传分辨率1280×720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视场角120°，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37780" y="2658324"/>
            <a:ext cx="863600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取物捆绑更轻松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60084" y="2913056"/>
            <a:ext cx="965200" cy="18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超广角拍摄更清晰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37786" y="3049990"/>
            <a:ext cx="660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强大核心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47408" y="3219059"/>
            <a:ext cx="660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智能电池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37780" y="3284146"/>
            <a:ext cx="7112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·运动控制器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37780" y="3423846"/>
            <a:ext cx="1112519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高性能ARM处理器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·升级AI算法处理器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外置ORIN NX/NANO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0903" y="3453215"/>
            <a:ext cx="1276908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159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标配8000mAh电池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更有15000mAh长续航版</a:t>
            </a:r>
          </a:p>
          <a:p>
            <a:pPr marL="108508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过温/过充/短路等防护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0077" y="3566821"/>
            <a:ext cx="787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前置照明灯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60077" y="3800976"/>
            <a:ext cx="106680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明亮无比，能够照亮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前行的每个细节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893401" y="4384744"/>
            <a:ext cx="914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足端力传感器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639401" y="4618887"/>
            <a:ext cx="11684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实时感知足端接触状态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60077" y="8644081"/>
            <a:ext cx="929513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4D</a:t>
            </a:r>
            <a:r>
              <a:rPr sz="1000" spc="82">
                <a:solidFill>
                  <a:srgbClr val="FFFFFF"/>
                </a:solidFill>
                <a:latin typeface="MOMQNC+PingFang-SC-Bold"/>
                <a:cs typeface="MOMQNC+PingFang-SC-Bold"/>
              </a:rPr>
              <a:t> </a:t>
            </a: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LiDAR</a:t>
            </a:r>
            <a:r>
              <a:rPr sz="1000" spc="82">
                <a:solidFill>
                  <a:srgbClr val="FFFFFF"/>
                </a:solidFill>
                <a:latin typeface="MOMQNC+PingFang-SC-Bold"/>
                <a:cs typeface="MOMQNC+PingFang-SC-Bold"/>
              </a:rPr>
              <a:t> </a:t>
            </a: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L1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02676" y="8644081"/>
            <a:ext cx="14478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12个动力关节内置线缆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708718" y="8644081"/>
            <a:ext cx="1168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MOMQNC+PingFang-SC-Bold"/>
                <a:cs typeface="MOMQNC+PingFang-SC-Bold"/>
              </a:rPr>
              <a:t>音乐播放（喇叭）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0077" y="8878236"/>
            <a:ext cx="147320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DDD"/>
                </a:solidFill>
                <a:latin typeface="LMJPVN+PingFang-SC-Medium"/>
                <a:cs typeface="LMJPVN+PingFang-SC-Medium"/>
              </a:rPr>
              <a:t>360°×90°全向超广角扫描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DDD"/>
                </a:solidFill>
                <a:latin typeface="LMJPVN+PingFang-SC-Medium"/>
                <a:cs typeface="LMJPVN+PingFang-SC-Medium"/>
              </a:rPr>
              <a:t>自主避障，盲区小且运行稳定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02676" y="8878236"/>
            <a:ext cx="116840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动力强劲，美观简洁，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带来视觉新体验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708718" y="8878236"/>
            <a:ext cx="106680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19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DCDCDD"/>
                </a:solidFill>
                <a:latin typeface="LMJPVN+PingFang-SC-Medium"/>
                <a:cs typeface="LMJPVN+PingFang-SC-Medium"/>
              </a:rPr>
              <a:t>随时随地，听你想听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87672" y="471706"/>
            <a:ext cx="3328530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AMNPKA+PingFang-SC-Heavy"/>
                <a:cs typeface="AMNPKA+PingFang-SC-Heavy"/>
              </a:rPr>
              <a:t>全新升级——Unitree Go2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1222" y="1710766"/>
            <a:ext cx="2007209" cy="32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sz="1600" spc="15">
                <a:solidFill>
                  <a:srgbClr val="FFFFFF"/>
                </a:solidFill>
                <a:latin typeface="TMNKTU+PingFang-SC-Bold"/>
                <a:cs typeface="TMNKTU+PingFang-SC-Bold"/>
              </a:rPr>
              <a:t>ISS2.0智能伴随功能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1222" y="2122377"/>
            <a:ext cx="2819400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通过采用全新的无线矢量定位及控制技术，定位</a:t>
            </a:r>
          </a:p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精度技术提升</a:t>
            </a:r>
            <a:r>
              <a:rPr sz="1000" spc="-82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-12">
                <a:solidFill>
                  <a:srgbClr val="FFFFFF"/>
                </a:solidFill>
                <a:latin typeface="VNNUOS+PingFang-SC-Medium"/>
                <a:cs typeface="VNNUOS+PingFang-SC-Medium"/>
              </a:rPr>
              <a:t>50%，遥控距离大于</a:t>
            </a:r>
            <a:r>
              <a:rPr sz="1000" spc="-5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30</a:t>
            </a:r>
            <a:r>
              <a:rPr sz="1000" spc="-82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米</a:t>
            </a:r>
            <a:r>
              <a:rPr sz="1000" spc="-73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600">
                <a:solidFill>
                  <a:srgbClr val="FFFFFF"/>
                </a:solidFill>
                <a:latin typeface="VNNUOS+PingFang-SC-Medium"/>
                <a:cs typeface="VNNUOS+PingFang-SC-Medium"/>
              </a:rPr>
              <a:t>[1]</a:t>
            </a:r>
            <a:r>
              <a:rPr sz="1000" spc="-215">
                <a:solidFill>
                  <a:srgbClr val="FFFFFF"/>
                </a:solidFill>
                <a:latin typeface="VNNUOS+PingFang-SC-Medium"/>
                <a:cs typeface="VNNUOS+PingFang-SC-Medium"/>
              </a:rPr>
              <a:t>，并</a:t>
            </a:r>
          </a:p>
          <a:p>
            <a:pPr marL="26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结合优化的避障策略，可以使机器人更好地适应</a:t>
            </a:r>
          </a:p>
          <a:p>
            <a:pPr marL="26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复杂环境。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1222" y="3024067"/>
            <a:ext cx="1027812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839"/>
              </a:lnSpc>
              <a:spcBef>
                <a:spcPct val="0"/>
              </a:spcBef>
              <a:spcAft>
                <a:spcPct val="0"/>
              </a:spcAft>
            </a:pPr>
            <a:r>
              <a:rPr sz="600">
                <a:solidFill>
                  <a:srgbClr val="FFFFFF"/>
                </a:solidFill>
                <a:latin typeface="VNNUOS+PingFang-SC-Medium"/>
                <a:cs typeface="VNNUOS+PingFang-SC-Medium"/>
              </a:rPr>
              <a:t>[1] 空旷无干扰无遮挡环境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91222" y="3974950"/>
            <a:ext cx="2243328" cy="32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sz="1600" spc="15">
                <a:solidFill>
                  <a:srgbClr val="FFFFFF"/>
                </a:solidFill>
                <a:latin typeface="TMNKTU+PingFang-SC-Bold"/>
                <a:cs typeface="TMNKTU+PingFang-SC-Bold"/>
              </a:rPr>
              <a:t>强劲关节性能提升30%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91222" y="4343353"/>
            <a:ext cx="2806599" cy="82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全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新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提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升</a:t>
            </a:r>
            <a:r>
              <a:rPr sz="1000" spc="176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Go2</a:t>
            </a:r>
            <a:r>
              <a:rPr sz="1000" spc="166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机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器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人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的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膝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关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节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扭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矩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峰</a:t>
            </a:r>
            <a:r>
              <a:rPr sz="1000" spc="-10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值</a:t>
            </a:r>
          </a:p>
          <a:p>
            <a:pPr marL="26" marR="0">
              <a:lnSpc>
                <a:spcPts val="1400"/>
              </a:lnSpc>
              <a:spcBef>
                <a:spcPts val="199"/>
              </a:spcBef>
              <a:spcAft>
                <a:spcPct val="0"/>
              </a:spcAft>
            </a:pPr>
            <a:r>
              <a:rPr sz="1000" spc="18">
                <a:solidFill>
                  <a:srgbClr val="FFFFFF"/>
                </a:solidFill>
                <a:latin typeface="VNNUOS+PingFang-SC-Medium"/>
                <a:cs typeface="VNNUOS+PingFang-SC-Medium"/>
              </a:rPr>
              <a:t>45N.m</a:t>
            </a:r>
            <a:r>
              <a:rPr sz="900" spc="31" baseline="40">
                <a:solidFill>
                  <a:srgbClr val="FFFFFF"/>
                </a:solidFill>
                <a:latin typeface="VNNUOS+PingFang-SC-Medium"/>
                <a:cs typeface="VNNUOS+PingFang-SC-Medium"/>
              </a:rPr>
              <a:t>[2]</a:t>
            </a:r>
            <a:r>
              <a:rPr sz="1000">
                <a:solidFill>
                  <a:srgbClr val="FFFFFF"/>
                </a:solidFill>
                <a:latin typeface="VNNUOS+PingFang-SC-Medium"/>
                <a:cs typeface="VNNUOS+PingFang-SC-Medium"/>
              </a:rPr>
              <a:t>，新增内部走线工艺，膝关节电机区域</a:t>
            </a:r>
          </a:p>
          <a:p>
            <a:pPr marL="1" marR="0">
              <a:lnSpc>
                <a:spcPts val="1400"/>
              </a:lnSpc>
              <a:spcBef>
                <a:spcPts val="199"/>
              </a:spcBef>
              <a:spcAft>
                <a:spcPct val="0"/>
              </a:spcAft>
            </a:pPr>
            <a:r>
              <a:rPr sz="1000" spc="-17">
                <a:solidFill>
                  <a:srgbClr val="FFFFFF"/>
                </a:solidFill>
                <a:latin typeface="VNNUOS+PingFang-SC-Medium"/>
                <a:cs typeface="VNNUOS+PingFang-SC-Medium"/>
              </a:rPr>
              <a:t>内还有热管辅助散热系统，有效降低温度。</a:t>
            </a:r>
          </a:p>
          <a:p>
            <a:pPr marL="0" marR="0">
              <a:lnSpc>
                <a:spcPts val="839"/>
              </a:lnSpc>
              <a:spcBef>
                <a:spcPts val="758"/>
              </a:spcBef>
              <a:spcAft>
                <a:spcPct val="0"/>
              </a:spcAft>
            </a:pPr>
            <a:r>
              <a:rPr sz="600">
                <a:solidFill>
                  <a:srgbClr val="FFFFFF"/>
                </a:solidFill>
                <a:latin typeface="VNNUOS+PingFang-SC-Medium"/>
                <a:cs typeface="VNNUOS+PingFang-SC-Medium"/>
              </a:rPr>
              <a:t>[2] 12</a:t>
            </a:r>
            <a:r>
              <a:rPr sz="600" spc="-50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600" spc="-15">
                <a:solidFill>
                  <a:srgbClr val="FFFFFF"/>
                </a:solidFill>
                <a:latin typeface="VNNUOS+PingFang-SC-Medium"/>
                <a:cs typeface="VNNUOS+PingFang-SC-Medium"/>
              </a:rPr>
              <a:t>个关节电机，最大扭矩有差异，此为其中最大关节电机的最大扭矩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91222" y="6224927"/>
            <a:ext cx="2572511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sz="1600" spc="15">
                <a:solidFill>
                  <a:srgbClr val="FFFFFF"/>
                </a:solidFill>
                <a:latin typeface="TMNKTU+PingFang-SC-Bold"/>
                <a:cs typeface="TMNKTU+PingFang-SC-Bold"/>
              </a:rPr>
              <a:t>电池能量及续航提升150%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91222" y="6619752"/>
            <a:ext cx="2806192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Go2</a:t>
            </a:r>
            <a:r>
              <a:rPr sz="1000" spc="166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37">
                <a:solidFill>
                  <a:srgbClr val="FFFFFF"/>
                </a:solidFill>
                <a:latin typeface="VNNUOS+PingFang-SC-Medium"/>
                <a:cs typeface="VNNUOS+PingFang-SC-Medium"/>
              </a:rPr>
              <a:t>机器人电池容量升级到</a:t>
            </a:r>
            <a:r>
              <a:rPr sz="1000" spc="139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12">
                <a:solidFill>
                  <a:srgbClr val="FFFFFF"/>
                </a:solidFill>
                <a:latin typeface="VNNUOS+PingFang-SC-Medium"/>
                <a:cs typeface="VNNUOS+PingFang-SC-Medium"/>
              </a:rPr>
              <a:t>8000mAh，可选</a:t>
            </a:r>
          </a:p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15000mAh</a:t>
            </a:r>
            <a:r>
              <a:rPr sz="1000" spc="-28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超长续航电池，电压升级到</a:t>
            </a:r>
            <a:r>
              <a:rPr sz="1000" spc="-27">
                <a:solidFill>
                  <a:srgbClr val="FFFFFF"/>
                </a:solidFill>
                <a:latin typeface="VNNUOS+PingFang-SC-Medium"/>
                <a:cs typeface="VNNUOS+PingFang-SC-Medium"/>
              </a:rPr>
              <a:t> </a:t>
            </a: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28.8V,</a:t>
            </a:r>
          </a:p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10">
                <a:solidFill>
                  <a:srgbClr val="FFFFFF"/>
                </a:solidFill>
                <a:latin typeface="VNNUOS+PingFang-SC-Medium"/>
                <a:cs typeface="VNNUOS+PingFang-SC-Medium"/>
              </a:rPr>
              <a:t>提高电机工作效率和稳定性。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91222" y="8378495"/>
            <a:ext cx="138176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239"/>
              </a:lnSpc>
              <a:spcBef>
                <a:spcPct val="0"/>
              </a:spcBef>
              <a:spcAft>
                <a:spcPct val="0"/>
              </a:spcAft>
            </a:pPr>
            <a:r>
              <a:rPr sz="1600" spc="15">
                <a:solidFill>
                  <a:srgbClr val="FFFFFF"/>
                </a:solidFill>
                <a:latin typeface="TMNKTU+PingFang-SC-Bold"/>
                <a:cs typeface="TMNKTU+PingFang-SC-Bold"/>
              </a:rPr>
              <a:t>丰富动作姿态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91222" y="8751926"/>
            <a:ext cx="30734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 spc="-91">
                <a:solidFill>
                  <a:srgbClr val="FFFFFF"/>
                </a:solidFill>
                <a:latin typeface="VNNUOS+PingFang-SC-Medium"/>
                <a:cs typeface="VNNUOS+PingFang-SC-Medium"/>
              </a:rPr>
              <a:t>可执行跳跃、伸懒腰、握手、开心、扑人、坐下等多</a:t>
            </a:r>
          </a:p>
          <a:p>
            <a:pPr marL="0" marR="0">
              <a:lnSpc>
                <a:spcPts val="1400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-20">
                <a:solidFill>
                  <a:srgbClr val="FFFFFF"/>
                </a:solidFill>
                <a:latin typeface="VNNUOS+PingFang-SC-Medium"/>
                <a:cs typeface="VNNUOS+PingFang-SC-Medium"/>
              </a:rPr>
              <a:t>种动作姿态。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96763" y="441898"/>
            <a:ext cx="2374544" cy="66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2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DMUJIB+PingFang-SC-Heavy"/>
                <a:cs typeface="DMUJIB+PingFang-SC-Heavy"/>
              </a:rPr>
              <a:t>APP智能交互</a:t>
            </a:r>
          </a:p>
          <a:p>
            <a:pPr marL="0" marR="0">
              <a:lnSpc>
                <a:spcPts val="1679"/>
              </a:lnSpc>
              <a:spcBef>
                <a:spcPts val="398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HVLFDD+PingFang-SC-Medium"/>
                <a:cs typeface="HVLFDD+PingFang-SC-Medium"/>
              </a:rPr>
              <a:t>全新升级</a:t>
            </a:r>
            <a:r>
              <a:rPr sz="1200" spc="-100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1200" spc="11">
                <a:solidFill>
                  <a:srgbClr val="FFFFFF"/>
                </a:solidFill>
                <a:latin typeface="HVLFDD+PingFang-SC-Medium"/>
                <a:cs typeface="HVLFDD+PingFang-SC-Medium"/>
              </a:rPr>
              <a:t>APP</a:t>
            </a:r>
            <a:r>
              <a:rPr sz="1200" spc="-100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1200" spc="11">
                <a:solidFill>
                  <a:srgbClr val="FFFFFF"/>
                </a:solidFill>
                <a:latin typeface="HVLFDD+PingFang-SC-Medium"/>
                <a:cs typeface="HVLFDD+PingFang-SC-Medium"/>
              </a:rPr>
              <a:t>感受掌上无限乐趣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6205" y="2847017"/>
            <a:ext cx="182780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60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FFFFFF"/>
                </a:solidFill>
                <a:latin typeface="DMUJIB+PingFang-SC-Heavy"/>
                <a:cs typeface="DMUJIB+PingFang-SC-Heavy"/>
              </a:rPr>
              <a:t>智能避障</a:t>
            </a:r>
            <a:r>
              <a:rPr sz="14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FFFFFF"/>
                </a:solidFill>
                <a:latin typeface="FLDTCB+PingFang-SC-Regular"/>
                <a:cs typeface="FLDTCB+PingFang-SC-Regular"/>
              </a:rPr>
              <a:t>精准且灵敏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7681" y="2847012"/>
            <a:ext cx="1827809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60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FFFFFF"/>
                </a:solidFill>
                <a:latin typeface="DMUJIB+PingFang-SC-Heavy"/>
                <a:cs typeface="DMUJIB+PingFang-SC-Heavy"/>
              </a:rPr>
              <a:t>图形编程</a:t>
            </a:r>
            <a:r>
              <a:rPr sz="14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FFFFFF"/>
                </a:solidFill>
                <a:latin typeface="FLDTCB+PingFang-SC-Regular"/>
                <a:cs typeface="FLDTCB+PingFang-SC-Regular"/>
              </a:rPr>
              <a:t>简单更智能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6205" y="3164973"/>
            <a:ext cx="2802216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14">
                <a:solidFill>
                  <a:srgbClr val="FFFFFF"/>
                </a:solidFill>
                <a:latin typeface="HVLFDD+PingFang-SC-Medium"/>
                <a:cs typeface="HVLFDD+PingFang-SC-Medium"/>
              </a:rPr>
              <a:t>敏锐的探测，配有</a:t>
            </a:r>
            <a:r>
              <a:rPr sz="900" spc="-51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>
                <a:solidFill>
                  <a:srgbClr val="FFFFFF"/>
                </a:solidFill>
                <a:latin typeface="HVLFDD+PingFang-SC-Medium"/>
                <a:cs typeface="HVLFDD+PingFang-SC-Medium"/>
              </a:rPr>
              <a:t>4D LiDAR L1，为主人探索前行、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 spc="-38">
                <a:solidFill>
                  <a:srgbClr val="FFFFFF"/>
                </a:solidFill>
                <a:latin typeface="HVLFDD+PingFang-SC-Medium"/>
                <a:cs typeface="HVLFDD+PingFang-SC-Medium"/>
              </a:rPr>
              <a:t>智能避障，精准捕获、绘制三维真实世界。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7686" y="3164947"/>
            <a:ext cx="2781300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27">
                <a:solidFill>
                  <a:srgbClr val="FFFFFF"/>
                </a:solidFill>
                <a:latin typeface="HVLFDD+PingFang-SC-Medium"/>
                <a:cs typeface="HVLFDD+PingFang-SC-Medium"/>
              </a:rPr>
              <a:t>优化图形化编程功能，简单易懂，拖拽连接即可完成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 spc="-31">
                <a:solidFill>
                  <a:srgbClr val="FFFFFF"/>
                </a:solidFill>
                <a:latin typeface="HVLFDD+PingFang-SC-Medium"/>
                <a:cs typeface="HVLFDD+PingFang-SC-Medium"/>
              </a:rPr>
              <a:t>程序设计，让编程初学者轻松入门，创新更便捷。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6205" y="5370343"/>
            <a:ext cx="197567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60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FFFFFF"/>
                </a:solidFill>
                <a:latin typeface="DMUJIB+PingFang-SC-Heavy"/>
                <a:cs typeface="DMUJIB+PingFang-SC-Heavy"/>
              </a:rPr>
              <a:t>高清画质</a:t>
            </a:r>
            <a:r>
              <a:rPr sz="14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FFFFFF"/>
                </a:solidFill>
                <a:latin typeface="FLDTCB+PingFang-SC-Regular"/>
                <a:cs typeface="FLDTCB+PingFang-SC-Regular"/>
              </a:rPr>
              <a:t>实时而稳定</a:t>
            </a:r>
            <a:r>
              <a:rPr sz="1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aseline="-2">
                <a:solidFill>
                  <a:srgbClr val="FFFFFF"/>
                </a:solidFill>
                <a:latin typeface="HVLFDD+PingFang-SC-Medium"/>
                <a:cs typeface="HVLFDD+PingFang-SC-Medium"/>
              </a:rPr>
              <a:t>[1]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7681" y="5370343"/>
            <a:ext cx="184185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960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FFFFFF"/>
                </a:solidFill>
                <a:latin typeface="DMUJIB+PingFang-SC-Heavy"/>
                <a:cs typeface="DMUJIB+PingFang-SC-Heavy"/>
              </a:rPr>
              <a:t>OTA升级</a:t>
            </a:r>
            <a:r>
              <a:rPr sz="1400" spc="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FFFFFF"/>
                </a:solidFill>
                <a:latin typeface="FLDTCB+PingFang-SC-Regular"/>
                <a:cs typeface="FLDTCB+PingFang-SC-Regular"/>
              </a:rPr>
              <a:t>高阶更智能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6205" y="5688285"/>
            <a:ext cx="274495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HVLFDD+PingFang-SC-Medium"/>
                <a:cs typeface="HVLFDD+PingFang-SC-Medium"/>
              </a:rPr>
              <a:t>全新</a:t>
            </a:r>
            <a:r>
              <a:rPr sz="900" spc="-75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>
                <a:solidFill>
                  <a:srgbClr val="FFFFFF"/>
                </a:solidFill>
                <a:latin typeface="HVLFDD+PingFang-SC-Medium"/>
                <a:cs typeface="HVLFDD+PingFang-SC-Medium"/>
              </a:rPr>
              <a:t>APP</a:t>
            </a:r>
            <a:r>
              <a:rPr sz="900" spc="-75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 spc="-38">
                <a:solidFill>
                  <a:srgbClr val="FFFFFF"/>
                </a:solidFill>
                <a:latin typeface="HVLFDD+PingFang-SC-Medium"/>
                <a:cs typeface="HVLFDD+PingFang-SC-Medium"/>
              </a:rPr>
              <a:t>高清图传、实时查看拍摄画面，内置</a:t>
            </a:r>
            <a:r>
              <a:rPr sz="900" spc="-27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>
                <a:solidFill>
                  <a:srgbClr val="FFFFFF"/>
                </a:solidFill>
                <a:latin typeface="HVLFDD+PingFang-SC-Medium"/>
                <a:cs typeface="HVLFDD+PingFang-SC-Medium"/>
              </a:rPr>
              <a:t>4G</a:t>
            </a:r>
            <a:r>
              <a:rPr sz="900" spc="-75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>
                <a:solidFill>
                  <a:srgbClr val="FFFFFF"/>
                </a:solidFill>
                <a:latin typeface="HVLFDD+PingFang-SC-Medium"/>
                <a:cs typeface="HVLFDD+PingFang-SC-Medium"/>
              </a:rPr>
              <a:t>及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07686" y="5688291"/>
            <a:ext cx="2786214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37">
                <a:solidFill>
                  <a:srgbClr val="FFFFFF"/>
                </a:solidFill>
                <a:latin typeface="HVLFDD+PingFang-SC-Medium"/>
                <a:cs typeface="HVLFDD+PingFang-SC-Medium"/>
              </a:rPr>
              <a:t>在用户授权后，机器人自动连接云端</a:t>
            </a:r>
            <a:r>
              <a:rPr sz="900" spc="-51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 spc="-15">
                <a:solidFill>
                  <a:srgbClr val="FFFFFF"/>
                </a:solidFill>
                <a:latin typeface="HVLFDD+PingFang-SC-Medium"/>
                <a:cs typeface="HVLFDD+PingFang-SC-Medium"/>
              </a:rPr>
              <a:t>OTA</a:t>
            </a:r>
            <a:r>
              <a:rPr sz="900" spc="-75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900" spc="-87">
                <a:solidFill>
                  <a:srgbClr val="FFFFFF"/>
                </a:solidFill>
                <a:latin typeface="HVLFDD+PingFang-SC-Medium"/>
                <a:cs typeface="HVLFDD+PingFang-SC-Medium"/>
              </a:rPr>
              <a:t>服务，来对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HVLFDD+PingFang-SC-Medium"/>
                <a:cs typeface="HVLFDD+PingFang-SC-Medium"/>
              </a:rPr>
              <a:t>自身程序进行升级和优化，从而持续提升用户体验。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6205" y="5891510"/>
            <a:ext cx="19018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43">
                <a:solidFill>
                  <a:srgbClr val="FFFFFF"/>
                </a:solidFill>
                <a:latin typeface="HVLFDD+PingFang-SC-Medium"/>
                <a:cs typeface="HVLFDD+PingFang-SC-Medium"/>
              </a:rPr>
              <a:t>eSIM，更稳定连接、远距离控制。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6205" y="6102416"/>
            <a:ext cx="1544269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839"/>
              </a:lnSpc>
              <a:spcBef>
                <a:spcPct val="0"/>
              </a:spcBef>
              <a:spcAft>
                <a:spcPct val="0"/>
              </a:spcAft>
            </a:pPr>
            <a:r>
              <a:rPr sz="600">
                <a:solidFill>
                  <a:srgbClr val="FFFFFF"/>
                </a:solidFill>
                <a:latin typeface="HVLFDD+PingFang-SC-Medium"/>
                <a:cs typeface="HVLFDD+PingFang-SC-Medium"/>
              </a:rPr>
              <a:t>[1]</a:t>
            </a:r>
            <a:r>
              <a:rPr sz="600" spc="-50">
                <a:solidFill>
                  <a:srgbClr val="FFFFFF"/>
                </a:solidFill>
                <a:latin typeface="HVLFDD+PingFang-SC-Medium"/>
                <a:cs typeface="HVLFDD+PingFang-SC-Medium"/>
              </a:rPr>
              <a:t> </a:t>
            </a:r>
            <a:r>
              <a:rPr sz="600" spc="-11">
                <a:solidFill>
                  <a:srgbClr val="FFFFFF"/>
                </a:solidFill>
                <a:latin typeface="HVLFDD+PingFang-SC-Medium"/>
                <a:cs typeface="HVLFDD+PingFang-SC-Medium"/>
              </a:rPr>
              <a:t>不同无线网络环境下，会有比较大差异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object 1"/>
          <p:cNvSpPr/>
          <p:nvPr/>
        </p:nvSpPr>
        <p:spPr>
          <a:xfrm>
            <a:off x="3848" y="0"/>
            <a:ext cx="7552652" cy="102483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04081" y="457643"/>
            <a:ext cx="688466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FEKOQF+PingFang-SC-Heavy"/>
                <a:cs typeface="FEKOQF+PingFang-SC-Heavy"/>
              </a:rPr>
              <a:t>参数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2640" y="1077153"/>
            <a:ext cx="636814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机</a:t>
            </a:r>
            <a:r>
              <a:rPr sz="1000" spc="1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1">
                <a:solidFill>
                  <a:srgbClr val="FFFFFF"/>
                </a:solidFill>
                <a:latin typeface="FEKOQF+PingFang-SC-Heavy"/>
                <a:cs typeface="FEKOQF+PingFang-SC-Heavy"/>
              </a:rPr>
              <a:t>型号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8467" y="1077915"/>
            <a:ext cx="404317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QEACHG+PingFang-SC-Heavy"/>
                <a:cs typeface="QEACHG+PingFang-SC-Heavy"/>
              </a:rPr>
              <a:t>AIR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3572" y="1077915"/>
            <a:ext cx="479602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QEACHG+PingFang-SC-Heavy"/>
                <a:cs typeface="QEACHG+PingFang-SC-Heavy"/>
              </a:rPr>
              <a:t>PRO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5111" y="1077915"/>
            <a:ext cx="474878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FEKOQF+PingFang-SC-Heavy"/>
                <a:cs typeface="FEKOQF+PingFang-SC-Heavy"/>
              </a:rPr>
              <a:t>EDU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2640" y="1238245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8037" y="1346845"/>
            <a:ext cx="61302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站立尺寸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48799" y="1347190"/>
            <a:ext cx="869746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MCQQEM+PingFang-SC-Regular"/>
                <a:cs typeface="MCQQEM+PingFang-SC-Regular"/>
              </a:rPr>
              <a:t>70×31×40cm</a:t>
            </a:r>
          </a:p>
          <a:p>
            <a:pPr marL="167792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约15kg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2640" y="1371595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与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2640" y="1504945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58037" y="1550070"/>
            <a:ext cx="95935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重量（含电池）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2640" y="1638294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气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2640" y="1753296"/>
            <a:ext cx="778426" cy="234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参</a:t>
            </a:r>
            <a:r>
              <a:rPr sz="10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材质信息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95624" y="1753641"/>
            <a:ext cx="1375981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铝合金+高强度工程塑料</a:t>
            </a:r>
          </a:p>
          <a:p>
            <a:pPr marL="32084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MCQQEM+PingFang-SC-Regular"/>
                <a:cs typeface="MCQQEM+PingFang-SC-Regular"/>
              </a:rPr>
              <a:t>28V~33.6V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2640" y="1904994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8037" y="1956522"/>
            <a:ext cx="61302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供电电压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58037" y="2159747"/>
            <a:ext cx="8439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工作最大功率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57841" y="2160092"/>
            <a:ext cx="651547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约3000W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58037" y="2401149"/>
            <a:ext cx="38214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载荷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18309" y="2401494"/>
            <a:ext cx="1305001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≈7kg（极限 ~</a:t>
            </a:r>
            <a:r>
              <a:rPr sz="900" spc="18">
                <a:solidFill>
                  <a:srgbClr val="FFFFFF"/>
                </a:solidFill>
                <a:latin typeface="UNRSSC+PingFang-SC-Regular"/>
                <a:cs typeface="UNRSSC+PingFang-SC-Regular"/>
              </a:rPr>
              <a:t> </a:t>
            </a: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10kg）</a:t>
            </a:r>
          </a:p>
          <a:p>
            <a:pPr marL="321525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0~2.5m/s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30943" y="2401837"/>
            <a:ext cx="1305001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≈8kg（极限 ~</a:t>
            </a:r>
            <a:r>
              <a:rPr sz="900" spc="18">
                <a:solidFill>
                  <a:srgbClr val="FFFFFF"/>
                </a:solidFill>
                <a:latin typeface="UNRSSC+PingFang-SC-Regular"/>
                <a:cs typeface="UNRSSC+PingFang-SC-Regular"/>
              </a:rPr>
              <a:t> </a:t>
            </a: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10kg）</a:t>
            </a:r>
          </a:p>
          <a:p>
            <a:pPr marL="321525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0~3.5m/s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40262" y="2401952"/>
            <a:ext cx="1464563" cy="60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781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≈8kg（极限 ~</a:t>
            </a:r>
            <a:r>
              <a:rPr sz="900" spc="18">
                <a:solidFill>
                  <a:srgbClr val="FFFFFF"/>
                </a:solidFill>
                <a:latin typeface="UNRSSC+PingFang-SC-Regular"/>
                <a:cs typeface="UNRSSC+PingFang-SC-Regular"/>
              </a:rPr>
              <a:t> </a:t>
            </a: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12kg）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0~3.7m/s（极限~5m/s）</a:t>
            </a:r>
          </a:p>
          <a:p>
            <a:pPr marL="449427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约16cm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2640" y="2436871"/>
            <a:ext cx="279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性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2640" y="2601971"/>
            <a:ext cx="778426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能</a:t>
            </a:r>
            <a:r>
              <a:rPr sz="100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运动速度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2640" y="2767071"/>
            <a:ext cx="279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参</a:t>
            </a:r>
          </a:p>
          <a:p>
            <a:pPr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58037" y="2807600"/>
            <a:ext cx="1074801" cy="60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最大攀爬落差高度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最大攀爬斜坡角度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基础算力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887955" y="2807945"/>
            <a:ext cx="56570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约15cm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00589" y="2808288"/>
            <a:ext cx="56570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约16cm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06142" y="3011171"/>
            <a:ext cx="329336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MCQQEM+PingFang-SC-Regular"/>
                <a:cs typeface="MCQQEM+PingFang-SC-Regular"/>
              </a:rPr>
              <a:t>30°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18775" y="3011514"/>
            <a:ext cx="329336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MCQQEM+PingFang-SC-Regular"/>
                <a:cs typeface="MCQQEM+PingFang-SC-Regular"/>
              </a:rPr>
              <a:t>40°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07875" y="3011629"/>
            <a:ext cx="329336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MCQQEM+PingFang-SC-Regular"/>
                <a:cs typeface="MCQQEM+PingFang-SC-Regular"/>
              </a:rPr>
              <a:t>40°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99650" y="3214740"/>
            <a:ext cx="967473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八核高性能CPU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588750" y="3214854"/>
            <a:ext cx="967473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八核高性能CPU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92640" y="3363463"/>
            <a:ext cx="2794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关</a:t>
            </a:r>
          </a:p>
          <a:p>
            <a:pPr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节</a:t>
            </a:r>
          </a:p>
          <a:p>
            <a:pPr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参</a:t>
            </a:r>
          </a:p>
          <a:p>
            <a:pPr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58037" y="3440571"/>
            <a:ext cx="856373" cy="65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最大关节扭矩</a:t>
            </a:r>
          </a:p>
          <a:p>
            <a:pPr marL="12458" marR="0">
              <a:lnSpc>
                <a:spcPts val="1260"/>
              </a:lnSpc>
              <a:spcBef>
                <a:spcPts val="446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关节运动空间</a:t>
            </a:r>
          </a:p>
          <a:p>
            <a:pPr marL="0" marR="0">
              <a:lnSpc>
                <a:spcPts val="1260"/>
              </a:lnSpc>
              <a:spcBef>
                <a:spcPts val="611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膝关节内走线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75557" y="3440571"/>
            <a:ext cx="61622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约45N.m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64658" y="3440571"/>
            <a:ext cx="61622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约45N.m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96932" y="3459818"/>
            <a:ext cx="24767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8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FFFFFF"/>
                </a:solidFill>
                <a:latin typeface="QBWGMW+PingFang-SC-Medium"/>
                <a:cs typeface="QBWGMW+PingFang-SC-Medium"/>
              </a:rPr>
              <a:t>[1]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77783" y="3664054"/>
            <a:ext cx="98233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机身：-48°~48°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983292" y="3664054"/>
            <a:ext cx="105205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大腿：-200°~90°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36935" y="3664054"/>
            <a:ext cx="105205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小腿：-156°~48°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58037" y="4104563"/>
            <a:ext cx="107480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关节热管辅助散热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92640" y="4243954"/>
            <a:ext cx="2794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传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感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器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参</a:t>
            </a:r>
          </a:p>
          <a:p>
            <a:pPr marL="0" marR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数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58037" y="4344364"/>
            <a:ext cx="1295400" cy="60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超广角3D激光雷达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 spc="-67">
                <a:solidFill>
                  <a:srgbClr val="FFFFFF"/>
                </a:solidFill>
                <a:latin typeface="QBWGMW+PingFang-SC-Medium"/>
                <a:cs typeface="QBWGMW+PingFang-SC-Medium"/>
              </a:rPr>
              <a:t>无线矢量定位伴随模组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高清广角相机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58037" y="4954041"/>
            <a:ext cx="8439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足端力传感器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257809" y="5190415"/>
            <a:ext cx="1074801" cy="1011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基本运动、舞蹈等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自动伸缩提手带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智能OTA升级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RTT2.0 图传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图形化编程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92640" y="5959089"/>
            <a:ext cx="27940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功</a:t>
            </a:r>
          </a:p>
          <a:p>
            <a:pPr marL="0" marR="0">
              <a:lnSpc>
                <a:spcPts val="1400"/>
              </a:lnSpc>
              <a:spcBef>
                <a:spcPts val="10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能</a:t>
            </a:r>
          </a:p>
          <a:p>
            <a:pPr marL="0" marR="0">
              <a:lnSpc>
                <a:spcPts val="1400"/>
              </a:lnSpc>
              <a:spcBef>
                <a:spcPts val="10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列</a:t>
            </a:r>
          </a:p>
          <a:p>
            <a:pPr marL="0" marR="0">
              <a:lnSpc>
                <a:spcPts val="1400"/>
              </a:lnSpc>
              <a:spcBef>
                <a:spcPts val="10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表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57809" y="6206543"/>
            <a:ext cx="72847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前置照明灯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57809" y="6409768"/>
            <a:ext cx="1050226" cy="60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WiFi6双频无线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蓝牙 5.2/4.2/2.1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4G模组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257809" y="7019445"/>
            <a:ext cx="61302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语音功能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755747" y="7038577"/>
            <a:ext cx="24767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8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FFFFFF"/>
                </a:solidFill>
                <a:latin typeface="QBWGMW+PingFang-SC-Medium"/>
                <a:cs typeface="QBWGMW+PingFang-SC-Medium"/>
              </a:rPr>
              <a:t>[2]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57809" y="7222671"/>
            <a:ext cx="1037196" cy="401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ISS 2.0 智能伴随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探物避障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257809" y="7629121"/>
            <a:ext cx="72847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充电桩支持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57809" y="7832347"/>
            <a:ext cx="61302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二次开发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755747" y="7856635"/>
            <a:ext cx="24767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8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FFFFFF"/>
                </a:solidFill>
                <a:latin typeface="QBWGMW+PingFang-SC-Medium"/>
                <a:cs typeface="QBWGMW+PingFang-SC-Medium"/>
              </a:rPr>
              <a:t>[3]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257809" y="8067576"/>
            <a:ext cx="728471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双手遥控器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拓展坞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640849" y="8066888"/>
            <a:ext cx="38214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选配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870614" y="8067002"/>
            <a:ext cx="38214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标配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92640" y="8208894"/>
            <a:ext cx="27940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配</a:t>
            </a:r>
          </a:p>
          <a:p>
            <a:pPr marL="0" marR="0">
              <a:lnSpc>
                <a:spcPts val="1400"/>
              </a:lnSpc>
              <a:spcBef>
                <a:spcPts val="100"/>
              </a:spcBef>
              <a:spcAft>
                <a:spcPct val="0"/>
              </a:spcAft>
            </a:pPr>
            <a:r>
              <a:rPr sz="1000">
                <a:solidFill>
                  <a:srgbClr val="FFFFFF"/>
                </a:solidFill>
                <a:latin typeface="GCPTIG+PingFang-SC-Bold"/>
                <a:cs typeface="GCPTIG+PingFang-SC-Bold"/>
              </a:rPr>
              <a:t>件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380153" y="8270228"/>
            <a:ext cx="1363066" cy="60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选配Nvidia Jetson Orin</a:t>
            </a:r>
          </a:p>
          <a:p>
            <a:pPr marL="25374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长续航（15000mAh）</a:t>
            </a:r>
          </a:p>
          <a:p>
            <a:pPr marL="411479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约2-4h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257809" y="8474027"/>
            <a:ext cx="613028" cy="604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智能电池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续航时间</a:t>
            </a:r>
          </a:p>
          <a:p>
            <a:pPr marL="0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BWGMW+PingFang-SC-Medium"/>
                <a:cs typeface="QBWGMW+PingFang-SC-Medium"/>
              </a:rPr>
              <a:t>充电器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268460" y="8473339"/>
            <a:ext cx="1127036" cy="4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标准（8000mAh）</a:t>
            </a:r>
          </a:p>
          <a:p>
            <a:pPr marL="293522" marR="0">
              <a:lnSpc>
                <a:spcPts val="1260"/>
              </a:lnSpc>
              <a:spcBef>
                <a:spcPts val="3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约1-2h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227084" y="8879790"/>
            <a:ext cx="12096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标准（33.6V 3.5A）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506911" y="8879904"/>
            <a:ext cx="110931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UNRSSC+PingFang-SC-Regular"/>
                <a:cs typeface="UNRSSC+PingFang-SC-Regular"/>
              </a:rPr>
              <a:t>快充（33.6V 9A）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04074" y="9102921"/>
            <a:ext cx="4102225" cy="627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98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DCDDDD"/>
                </a:solidFill>
                <a:latin typeface="UNRSSC+PingFang-SC-Regular"/>
                <a:cs typeface="UNRSSC+PingFang-SC-Regular"/>
              </a:rPr>
              <a:t>※注：以上参数，在不同业务场景、不同型号参数配置等情况，在应用中有所差异，请以实际为准。</a:t>
            </a:r>
          </a:p>
          <a:p>
            <a:pPr marL="0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DCDDDD"/>
                </a:solidFill>
                <a:latin typeface="UNRSSC+PingFang-SC-Regular"/>
                <a:cs typeface="UNRSSC+PingFang-SC-Regular"/>
              </a:rPr>
              <a:t>产品外观后续可能会有略微调整，届时请以实物为准。</a:t>
            </a:r>
          </a:p>
          <a:p>
            <a:pPr marL="3467" marR="0">
              <a:lnSpc>
                <a:spcPts val="956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DCDDDD"/>
                </a:solidFill>
                <a:latin typeface="UNRSSC+PingFang-SC-Regular"/>
                <a:cs typeface="UNRSSC+PingFang-SC-Regular"/>
              </a:rPr>
              <a:t>[1] 12个关节电机，最大扭矩有差异，此为其中最大关节电机的最大扭矩</a:t>
            </a:r>
          </a:p>
          <a:p>
            <a:pPr marL="3467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DCDDDD"/>
                </a:solidFill>
                <a:latin typeface="UNRSSC+PingFang-SC-Regular"/>
                <a:cs typeface="UNRSSC+PingFang-SC-Regular"/>
              </a:rPr>
              <a:t>[2] 语音功能具体指离线式语音交互及指令、语音对讲、音乐播放</a:t>
            </a:r>
          </a:p>
          <a:p>
            <a:pPr marL="3467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700">
                <a:solidFill>
                  <a:srgbClr val="DCDDDD"/>
                </a:solidFill>
                <a:latin typeface="UNRSSC+PingFang-SC-Regular"/>
                <a:cs typeface="UNRSSC+PingFang-SC-Regular"/>
              </a:rPr>
              <a:t>[3] 详细功能，请查看二次开发手册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892149" y="465307"/>
            <a:ext cx="1227201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939"/>
              </a:lnSpc>
              <a:spcBef>
                <a:spcPct val="0"/>
              </a:spcBef>
              <a:spcAft>
                <a:spcPct val="0"/>
              </a:spcAft>
            </a:pPr>
            <a:r>
              <a:rPr sz="2100" spc="20">
                <a:solidFill>
                  <a:srgbClr val="FFFFFF"/>
                </a:solidFill>
                <a:latin typeface="IKDMNA+PingFang-SC-Heavy"/>
                <a:cs typeface="IKDMNA+PingFang-SC-Heavy"/>
              </a:rPr>
              <a:t>搭载模块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8276" y="1073821"/>
            <a:ext cx="118780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XT16</a:t>
            </a:r>
            <a:r>
              <a:rPr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激光雷达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8293" y="1073451"/>
            <a:ext cx="1372666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MID360</a:t>
            </a:r>
            <a:r>
              <a:rPr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激光雷达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1337" y="1833687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型号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4025" y="1833687"/>
            <a:ext cx="4315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XT16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1354" y="1833315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型号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01769" y="1833315"/>
            <a:ext cx="632117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MID-360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1337" y="2062287"/>
            <a:ext cx="253006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尺寸(不含支架)</a:t>
            </a:r>
            <a:r>
              <a:rPr sz="900" spc="11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Φ100.0 / 103.0 mm*76mm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71354" y="2061915"/>
            <a:ext cx="914324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尺寸(不含支架)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供电电压范围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激光波长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01769" y="2061915"/>
            <a:ext cx="12528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65mm*65mm*60mm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9-27V DC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1337" y="2290887"/>
            <a:ext cx="83820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供电电压范围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激光波长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KKUPRF+PingFang-SC-Bold"/>
                <a:cs typeface="KKUPRF+PingFang-SC-Bold"/>
              </a:rPr>
              <a:t>FOV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74025" y="2290887"/>
            <a:ext cx="699668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9-36V DC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74025" y="2519487"/>
            <a:ext cx="51633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905nm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01769" y="2519115"/>
            <a:ext cx="51633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905nm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74025" y="2748087"/>
            <a:ext cx="1953196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水平 360°，垂直30°（-15°~+15°）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71354" y="2747715"/>
            <a:ext cx="381914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KKUPRF+PingFang-SC-Bold"/>
                <a:cs typeface="KKUPRF+PingFang-SC-Bold"/>
              </a:rPr>
              <a:t>FOV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01769" y="2747715"/>
            <a:ext cx="1374152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水平360°，竖直-7°~52°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8276" y="3569992"/>
            <a:ext cx="766572" cy="25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深度相机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28293" y="3569614"/>
            <a:ext cx="612647" cy="25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拓展坞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65391" y="4329856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型号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37513" y="4329856"/>
            <a:ext cx="46603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D435i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71354" y="4329484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型号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01769" y="4329484"/>
            <a:ext cx="170196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Orin Nano 8GB、Orin NX 16GB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16-60V DC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65391" y="4558456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尺寸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37513" y="4558456"/>
            <a:ext cx="13214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124mm*29mm*26mm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0.105m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71354" y="4558084"/>
            <a:ext cx="8382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供电电压范围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算力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65391" y="4787056"/>
            <a:ext cx="9525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最小深度距离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深度图像分辨率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001769" y="4786684"/>
            <a:ext cx="150754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Nano支持可达40Tops算力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NX支持可达100Tops算力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USB3.0-Type </a:t>
            </a: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A</a:t>
            </a:r>
            <a:r>
              <a:rPr sz="900" spc="-68">
                <a:solidFill>
                  <a:srgbClr val="FFFFFF"/>
                </a:solidFill>
                <a:latin typeface="JWNDIR+PingFang-SC-Regular"/>
                <a:cs typeface="JWNDIR+PingFang-SC-Regular"/>
              </a:rPr>
              <a:t> </a:t>
            </a: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X1、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37513" y="5015656"/>
            <a:ext cx="1279169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1280*720 @ 30fps；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848*480 @ 90 fps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86° * 57° （±3°）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71354" y="5243884"/>
            <a:ext cx="6096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拓展接口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65391" y="5472856"/>
            <a:ext cx="7239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深度视场角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001769" y="5472484"/>
            <a:ext cx="1925078" cy="88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USB3.0-Type </a:t>
            </a: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C</a:t>
            </a:r>
            <a:r>
              <a:rPr sz="900" spc="-68">
                <a:solidFill>
                  <a:srgbClr val="FFFFFF"/>
                </a:solidFill>
                <a:latin typeface="JWNDIR+PingFang-SC-Regular"/>
                <a:cs typeface="JWNDIR+PingFang-SC-Regular"/>
              </a:rPr>
              <a:t> </a:t>
            </a: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X2 </a:t>
            </a: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、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千兆以太网口（标准RJ45）X2、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百兆以太网（GH1.25-4PIN）X1、</a:t>
            </a:r>
          </a:p>
          <a:p>
            <a:pPr marL="0" marR="0">
              <a:lnSpc>
                <a:spcPts val="1260"/>
              </a:lnSpc>
              <a:spcBef>
                <a:spcPts val="539"/>
              </a:spcBef>
              <a:spcAft>
                <a:spcPct val="0"/>
              </a:spcAft>
            </a:pPr>
            <a:r>
              <a:rPr sz="900" spc="-34">
                <a:solidFill>
                  <a:srgbClr val="FFFFFF"/>
                </a:solidFill>
                <a:latin typeface="JWNDIR+PingFang-SC-Regular"/>
                <a:cs typeface="JWNDIR+PingFang-SC-Regular"/>
              </a:rPr>
              <a:t>M8航插接口X1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98276" y="6301738"/>
            <a:ext cx="920495" cy="251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舵机机械臂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128293" y="6515729"/>
            <a:ext cx="1244345" cy="454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67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带屏遥控器</a:t>
            </a:r>
          </a:p>
          <a:p>
            <a:pPr marL="0" marR="0">
              <a:lnSpc>
                <a:spcPts val="1599"/>
              </a:lnSpc>
              <a:spcBef>
                <a:spcPct val="0"/>
              </a:spcBef>
              <a:spcAft>
                <a:spcPct val="0"/>
              </a:spcAft>
            </a:pP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双相机</a:t>
            </a:r>
            <a:r>
              <a:rPr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FFFFFF"/>
                </a:solidFill>
                <a:latin typeface="VCITEJ+PingFang-SC-Bold"/>
                <a:cs typeface="VCITEJ+PingFang-SC-Bold"/>
              </a:rPr>
              <a:t>+</a:t>
            </a:r>
            <a:r>
              <a:rPr sz="1200" spc="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1">
                <a:solidFill>
                  <a:srgbClr val="FFFFFF"/>
                </a:solidFill>
                <a:latin typeface="VCITEJ+PingFang-SC-Bold"/>
                <a:cs typeface="VCITEJ+PingFang-SC-Bold"/>
              </a:rPr>
              <a:t>三合一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44698" y="7150187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型号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77386" y="7154760"/>
            <a:ext cx="30076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D1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44698" y="7378787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重量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77386" y="7383360"/>
            <a:ext cx="6275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约2.37kg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44698" y="7607387"/>
            <a:ext cx="495300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自由度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负载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877386" y="7611960"/>
            <a:ext cx="22097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877386" y="7840560"/>
            <a:ext cx="539191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约500g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971354" y="7835987"/>
            <a:ext cx="7239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摄像头数量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001769" y="7840560"/>
            <a:ext cx="220979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44698" y="8064587"/>
            <a:ext cx="83820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最大臂展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重复定位精度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电源需求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接口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877386" y="8069160"/>
            <a:ext cx="1083030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670mm (含夹爪）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约0.2 cm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971354" y="8064587"/>
            <a:ext cx="838200" cy="111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摄像头分辨率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无线频率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探照灯功率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喇叭功率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警灯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001769" y="8069160"/>
            <a:ext cx="757389" cy="655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1920x1080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2.4GHz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30W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877386" y="8526360"/>
            <a:ext cx="1177899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24V 2.5A (MAX 5A)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DC5.5-2.1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001769" y="8754960"/>
            <a:ext cx="394373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30W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44698" y="8978987"/>
            <a:ext cx="609600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电机类型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功率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877386" y="8983560"/>
            <a:ext cx="3810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舵机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001769" y="8983560"/>
            <a:ext cx="609600" cy="426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红蓝爆闪</a:t>
            </a:r>
          </a:p>
          <a:p>
            <a:pPr marL="0" marR="0">
              <a:lnSpc>
                <a:spcPts val="1260"/>
              </a:lnSpc>
              <a:spcBef>
                <a:spcPts val="54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MK15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877386" y="9212160"/>
            <a:ext cx="394373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60W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971354" y="9207587"/>
            <a:ext cx="7239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带屏遥控器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44698" y="9436187"/>
            <a:ext cx="6096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控制接口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877386" y="9440760"/>
            <a:ext cx="1638643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控制通信接口 RJ45 （ETH）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971354" y="9436187"/>
            <a:ext cx="1484338" cy="20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2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VCITEJ+PingFang-SC-Bold"/>
                <a:cs typeface="VCITEJ+PingFang-SC-Bold"/>
              </a:rPr>
              <a:t>声音最大传输距离</a:t>
            </a:r>
            <a:r>
              <a:rPr sz="900" spc="6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FFFFFF"/>
                </a:solidFill>
                <a:latin typeface="JWNDIR+PingFang-SC-Regular"/>
                <a:cs typeface="JWNDIR+PingFang-SC-Regular"/>
              </a:rPr>
              <a:t>800m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bject 1"/>
          <p:cNvSpPr/>
          <p:nvPr/>
        </p:nvSpPr>
        <p:spPr>
          <a:xfrm>
            <a:off x="0" y="0"/>
            <a:ext cx="7556500" cy="1024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3" name="object 3"/>
          <p:cNvSpPr txBox="1"/>
          <p:nvPr/>
        </p:nvSpPr>
        <p:spPr>
          <a:xfrm>
            <a:off x="910282" y="6635043"/>
            <a:ext cx="1244956" cy="63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4716"/>
              </a:lnSpc>
              <a:spcBef>
                <a:spcPct val="0"/>
              </a:spcBef>
              <a:spcAft>
                <a:spcPct val="0"/>
              </a:spcAft>
            </a:pPr>
            <a:r>
              <a:rPr sz="1650">
                <a:solidFill>
                  <a:srgbClr val="FFFFFF"/>
                </a:solidFill>
                <a:latin typeface="RGBLVF+SourceHanSansCN-Medium"/>
                <a:cs typeface="RGBLVF+SourceHanSansCN-Medium"/>
              </a:rPr>
              <a:t>Contact </a:t>
            </a:r>
            <a:r>
              <a:rPr sz="1650">
                <a:solidFill>
                  <a:srgbClr val="CCCCCC"/>
                </a:solidFill>
                <a:latin typeface="RGBLVF+SourceHanSansCN-Medium"/>
                <a:cs typeface="RGBLVF+SourceHanSansCN-Medium"/>
              </a:rPr>
              <a:t>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282" y="7211184"/>
            <a:ext cx="846820" cy="26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803"/>
              </a:lnSpc>
              <a:spcBef>
                <a:spcPct val="0"/>
              </a:spcBef>
              <a:spcAft>
                <a:spcPct val="0"/>
              </a:spcAft>
            </a:pPr>
            <a:r>
              <a:rPr sz="1350" spc="17">
                <a:solidFill>
                  <a:srgbClr val="FFFFFF"/>
                </a:solidFill>
                <a:latin typeface="VRTBEI+OPPOSans-B"/>
                <a:cs typeface="VRTBEI+OPPOSans-B"/>
              </a:rPr>
              <a:t>联系我们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0319" y="7701762"/>
            <a:ext cx="2319070" cy="3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87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了解更多详情请登录：www.unitree.com</a:t>
            </a:r>
          </a:p>
          <a:p>
            <a:pPr marL="0" marR="0">
              <a:lnSpc>
                <a:spcPts val="1187"/>
              </a:lnSpc>
              <a:spcBef>
                <a:spcPts val="414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全国服务热线：400 626 6518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2359" y="7701768"/>
            <a:ext cx="1752600" cy="18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87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制造商：杭州宇树科技有限公司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2359" y="7917795"/>
            <a:ext cx="3382060" cy="3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87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地</a:t>
            </a:r>
            <a:r>
              <a:rPr sz="900" spc="400">
                <a:solidFill>
                  <a:srgbClr val="FFFFFF"/>
                </a:solidFill>
                <a:latin typeface="QCLBKF+OPPOSans-M"/>
                <a:cs typeface="QCLBKF+OPPOSans-M"/>
              </a:rPr>
              <a:t> </a:t>
            </a:r>
            <a:r>
              <a:rPr sz="900" spc="44">
                <a:solidFill>
                  <a:srgbClr val="FFFFFF"/>
                </a:solidFill>
                <a:latin typeface="QCLBKF+OPPOSans-M"/>
                <a:cs typeface="QCLBKF+OPPOSans-M"/>
              </a:rPr>
              <a:t>址：浙江省杭州市滨江区西兴街道东流路88号峰达创意园</a:t>
            </a:r>
          </a:p>
          <a:p>
            <a:pPr marL="511149" marR="0">
              <a:lnSpc>
                <a:spcPts val="1187"/>
              </a:lnSpc>
              <a:spcBef>
                <a:spcPts val="213"/>
              </a:spcBef>
              <a:spcAft>
                <a:spcPct val="0"/>
              </a:spcAft>
            </a:pPr>
            <a:r>
              <a:rPr sz="900" spc="44">
                <a:solidFill>
                  <a:srgbClr val="FFFFFF"/>
                </a:solidFill>
                <a:latin typeface="QCLBKF+OPPOSans-M"/>
                <a:cs typeface="QCLBKF+OPPOSans-M"/>
              </a:rPr>
              <a:t>1号楼三楼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0319" y="8099069"/>
            <a:ext cx="1603552" cy="18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87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邮箱：laikago@unitree.cc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3179" y="9558019"/>
            <a:ext cx="1038943" cy="18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92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Unitree宇树科技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60883" y="9558019"/>
            <a:ext cx="844471" cy="18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1192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FFFFFF"/>
                </a:solidFill>
                <a:latin typeface="QCLBKF+OPPOSans-M"/>
                <a:cs typeface="QCLBKF+OPPOSans-M"/>
              </a:rPr>
              <a:t>宇树生态合作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2.0.50727.9061"/>
  <p:tag name="AS_OS" val="Microsoft Windows NT 6.2.9200.0"/>
  <p:tag name="AS_RELEASE_DATE" val="2021.05.14"/>
  <p:tag name="AS_TITLE" val="Aspose.Slides for .NET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288</Paragraphs>
  <Slides>8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31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40">
      <vt:lpstr>Arial</vt:lpstr>
      <vt:lpstr>Calibri</vt:lpstr>
      <vt:lpstr>HOELLU+PingFang-SC-Bold</vt:lpstr>
      <vt:lpstr>RSGRTV+PingFang-SC-Heavy</vt:lpstr>
      <vt:lpstr>UQKIWO+PingFang-SC-Medium</vt:lpstr>
      <vt:lpstr>IGDODS+PingFang-SC-Heavy</vt:lpstr>
      <vt:lpstr>IAHJWT+PingFang-SC-Medium</vt:lpstr>
      <vt:lpstr>DDIRHP+PingFang-SC-Bold</vt:lpstr>
      <vt:lpstr>FHLVFU+PingFang-SC-Heavy</vt:lpstr>
      <vt:lpstr>MOMQNC+PingFang-SC-Bold</vt:lpstr>
      <vt:lpstr>LMJPVN+PingFang-SC-Medium</vt:lpstr>
      <vt:lpstr>AMNPKA+PingFang-SC-Heavy</vt:lpstr>
      <vt:lpstr>TMNKTU+PingFang-SC-Bold</vt:lpstr>
      <vt:lpstr>VNNUOS+PingFang-SC-Medium</vt:lpstr>
      <vt:lpstr>DMUJIB+PingFang-SC-Heavy</vt:lpstr>
      <vt:lpstr>HVLFDD+PingFang-SC-Medium</vt:lpstr>
      <vt:lpstr>Times New Roman</vt:lpstr>
      <vt:lpstr>FLDTCB+PingFang-SC-Regular</vt:lpstr>
      <vt:lpstr>FEKOQF+PingFang-SC-Heavy</vt:lpstr>
      <vt:lpstr>GCPTIG+PingFang-SC-Bold</vt:lpstr>
      <vt:lpstr>QEACHG+PingFang-SC-Heavy</vt:lpstr>
      <vt:lpstr>QBWGMW+PingFang-SC-Medium</vt:lpstr>
      <vt:lpstr>MCQQEM+PingFang-SC-Regular</vt:lpstr>
      <vt:lpstr>UNRSSC+PingFang-SC-Regular</vt:lpstr>
      <vt:lpstr>IKDMNA+PingFang-SC-Heavy</vt:lpstr>
      <vt:lpstr>VCITEJ+PingFang-SC-Bold</vt:lpstr>
      <vt:lpstr>JWNDIR+PingFang-SC-Regular</vt:lpstr>
      <vt:lpstr>KKUPRF+PingFang-SC-Bold</vt:lpstr>
      <vt:lpstr>RGBLVF+SourceHanSansCN-Medium</vt:lpstr>
      <vt:lpstr>VRTBEI+OPPOSans-B</vt:lpstr>
      <vt:lpstr>QCLBKF+OPPOSans-M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2025-03-13T09:19:12.837</cp:lastPrinted>
  <dcterms:created xsi:type="dcterms:W3CDTF">2025-03-13T01:19:12Z</dcterms:created>
  <dcterms:modified xsi:type="dcterms:W3CDTF">2025-03-13T01:19:13Z</dcterms:modified>
</cp:coreProperties>
</file>