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6"/>
  </p:notesMasterIdLst>
  <p:sldIdLst>
    <p:sldId id="264" r:id="rId4"/>
    <p:sldId id="3315" r:id="rId5"/>
    <p:sldId id="322" r:id="rId7"/>
    <p:sldId id="3314" r:id="rId8"/>
    <p:sldId id="449" r:id="rId9"/>
    <p:sldId id="3284" r:id="rId10"/>
    <p:sldId id="3278" r:id="rId11"/>
    <p:sldId id="269" r:id="rId12"/>
    <p:sldId id="3281" r:id="rId13"/>
    <p:sldId id="3354" r:id="rId14"/>
    <p:sldId id="3321" r:id="rId15"/>
    <p:sldId id="3320" r:id="rId16"/>
    <p:sldId id="1842" r:id="rId17"/>
  </p:sldIdLst>
  <p:sldSz cx="12192000" cy="6858000"/>
  <p:notesSz cx="6858000" cy="9144000"/>
  <p:custDataLst>
    <p:tags r:id="rId22"/>
  </p:custData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0" userDrawn="1">
          <p15:clr>
            <a:srgbClr val="A4A3A4"/>
          </p15:clr>
        </p15:guide>
        <p15:guide id="2" orient="horz" pos="3137" userDrawn="1">
          <p15:clr>
            <a:srgbClr val="A4A3A4"/>
          </p15:clr>
        </p15:guide>
        <p15:guide id="3" pos="2252" userDrawn="1">
          <p15:clr>
            <a:srgbClr val="A4A3A4"/>
          </p15:clr>
        </p15:guide>
        <p15:guide id="4" orient="horz" pos="19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koff" initials="i" lastIdx="1" clrIdx="0"/>
  <p:cmAuthor id="2" name="Xinkai Wu" initials="XW" lastIdx="1" clrIdx="1"/>
  <p:cmAuthor id="3" name="13522" initials="1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5CC"/>
    <a:srgbClr val="F1D8B1"/>
    <a:srgbClr val="FBB067"/>
    <a:srgbClr val="968C80"/>
    <a:srgbClr val="F0D4A9"/>
    <a:srgbClr val="E89B43"/>
    <a:srgbClr val="978E90"/>
    <a:srgbClr val="3B2C4A"/>
    <a:srgbClr val="040210"/>
    <a:srgbClr val="FA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5641" autoAdjust="0"/>
  </p:normalViewPr>
  <p:slideViewPr>
    <p:cSldViewPr snapToGrid="0" showGuides="1">
      <p:cViewPr varScale="1">
        <p:scale>
          <a:sx n="56" d="100"/>
          <a:sy n="56" d="100"/>
        </p:scale>
        <p:origin x="1004" y="52"/>
      </p:cViewPr>
      <p:guideLst>
        <p:guide orient="horz" pos="4260"/>
        <p:guide orient="horz" pos="3137"/>
        <p:guide pos="2252"/>
        <p:guide orient="horz" pos="1932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0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6AFAC-726C-4414-AF76-4652FC8BE321}" type="datetimeFigureOut">
              <a:rPr lang="id-ID" smtClean="0"/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4F299-B92C-46F6-A39C-FCC11F2CAAD4}" type="slidenum">
              <a:rPr lang="id-ID" smtClean="0"/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4F299-B92C-46F6-A39C-FCC11F2CAAD4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4F299-B92C-46F6-A39C-FCC11F2CAAD4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4F299-B92C-46F6-A39C-FCC11F2CAAD4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微信小程序下单在线支付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8D6CD0-2F6D-4B3F-988D-5374640876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4F299-B92C-46F6-A39C-FCC11F2CAAD4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4F299-B92C-46F6-A39C-FCC11F2CAAD4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1" r="9510"/>
          <a:stretch>
            <a:fillRect/>
          </a:stretch>
        </p:blipFill>
        <p:spPr>
          <a:xfrm>
            <a:off x="695" y="-1"/>
            <a:ext cx="12191623" cy="6857498"/>
          </a:xfrm>
          <a:prstGeom prst="rect">
            <a:avLst/>
          </a:prstGeom>
        </p:spPr>
      </p:pic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87064" y="62535"/>
            <a:ext cx="226625" cy="230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Work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952500" y="2133600"/>
            <a:ext cx="2212848" cy="2212848"/>
          </a:xfrm>
          <a:prstGeom prst="roundRect">
            <a:avLst>
              <a:gd name="adj" fmla="val 2893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r>
              <a:rPr lang="en-US"/>
              <a:t>Team#</a:t>
            </a:r>
            <a:endParaRPr lang="en-US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3643128" y="2133600"/>
            <a:ext cx="2212848" cy="2212848"/>
          </a:xfrm>
          <a:prstGeom prst="roundRect">
            <a:avLst>
              <a:gd name="adj" fmla="val 1468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r>
              <a:rPr lang="en-US"/>
              <a:t>Team#</a:t>
            </a:r>
            <a:endParaRPr lang="en-US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6333756" y="2133600"/>
            <a:ext cx="2212848" cy="2212848"/>
          </a:xfrm>
          <a:prstGeom prst="roundRect">
            <a:avLst>
              <a:gd name="adj" fmla="val 2893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r>
              <a:rPr lang="en-US"/>
              <a:t>Team#</a:t>
            </a:r>
            <a:endParaRPr lang="en-US"/>
          </a:p>
        </p:txBody>
      </p:sp>
      <p:sp>
        <p:nvSpPr>
          <p:cNvPr id="9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024384" y="2133600"/>
            <a:ext cx="2212848" cy="2212848"/>
          </a:xfrm>
          <a:prstGeom prst="roundRect">
            <a:avLst>
              <a:gd name="adj" fmla="val 2893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r>
              <a:rPr lang="en-US"/>
              <a:t>Team#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1_Custom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 userDrawn="1"/>
        </p:nvSpPr>
        <p:spPr>
          <a:xfrm rot="10800000">
            <a:off x="10980057" y="0"/>
            <a:ext cx="1211943" cy="12119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 userDrawn="1"/>
        </p:nvSpPr>
        <p:spPr>
          <a:xfrm>
            <a:off x="10884665" y="183827"/>
            <a:ext cx="1130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Light" panose="000004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</a:fld>
            <a:endParaRPr lang="id-ID" sz="13800" b="0" i="0" strike="noStrike" spc="0" dirty="0">
              <a:solidFill>
                <a:schemeClr val="bg1"/>
              </a:solidFill>
              <a:latin typeface="Montserrat Light" panose="000004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53145" y="6357256"/>
            <a:ext cx="10929257" cy="0"/>
          </a:xfrm>
          <a:prstGeom prst="line">
            <a:avLst/>
          </a:prstGeom>
          <a:ln w="9525">
            <a:solidFill>
              <a:schemeClr val="bg1">
                <a:lumMod val="95000"/>
                <a:alpha val="2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 userDrawn="1"/>
        </p:nvGrpSpPr>
        <p:grpSpPr>
          <a:xfrm flipH="1">
            <a:off x="10401301" y="488563"/>
            <a:ext cx="1790700" cy="1273509"/>
            <a:chOff x="0" y="-32726"/>
            <a:chExt cx="1790700" cy="1273509"/>
          </a:xfrm>
        </p:grpSpPr>
        <p:sp>
          <p:nvSpPr>
            <p:cNvPr id="11" name="Parallelogram 10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4" name="TextBox 10"/>
          <p:cNvSpPr txBox="1"/>
          <p:nvPr userDrawn="1"/>
        </p:nvSpPr>
        <p:spPr>
          <a:xfrm>
            <a:off x="9220201" y="6451047"/>
            <a:ext cx="2362200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spc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www.irobint.com </a:t>
            </a:r>
            <a:r>
              <a:rPr lang="zh-CN" altLang="en-US" sz="1050" spc="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洛必德</a:t>
            </a:r>
            <a:endParaRPr lang="id-ID" sz="1050" spc="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8" t="27363" r="7105" b="50000"/>
          <a:stretch>
            <a:fillRect/>
          </a:stretch>
        </p:blipFill>
        <p:spPr>
          <a:xfrm>
            <a:off x="653145" y="6503515"/>
            <a:ext cx="1246838" cy="1491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966" y="573835"/>
            <a:ext cx="9253249" cy="6814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b="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Creative Title Goes Here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481777" y="852947"/>
            <a:ext cx="514350" cy="5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966" y="573835"/>
            <a:ext cx="9253249" cy="6814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b="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Creative Title Goes Here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481777" y="852947"/>
            <a:ext cx="514350" cy="5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38200" y="1663700"/>
            <a:ext cx="2730500" cy="4330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568700" y="1663700"/>
            <a:ext cx="2730500" cy="4330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99200" y="1663700"/>
            <a:ext cx="2730500" cy="4330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029700" y="1663700"/>
            <a:ext cx="2730500" cy="4330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3" y="615600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00" b="0" i="0">
                <a:solidFill>
                  <a:schemeClr val="tx1">
                    <a:lumMod val="65000"/>
                    <a:lumOff val="3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399"/>
            <a:ext cx="8785674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859463" y="6252052"/>
            <a:ext cx="465137" cy="605948"/>
            <a:chOff x="5859463" y="6252052"/>
            <a:chExt cx="465137" cy="605948"/>
          </a:xfrm>
        </p:grpSpPr>
        <p:sp>
          <p:nvSpPr>
            <p:cNvPr id="8" name="Rectangle 7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Isosceles Triangle 8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5811838" y="6434500"/>
            <a:ext cx="560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1" smtClean="0">
                <a:solidFill>
                  <a:schemeClr val="bg1"/>
                </a:solidFill>
              </a:rPr>
            </a:fld>
            <a:endParaRPr lang="id-ID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2C234CB-ADBD-4865-ABCA-00FDCC1DFBBD}" type="datetime1">
              <a:rPr lang="en-GB" smtClean="0">
                <a:solidFill>
                  <a:prstClr val="black"/>
                </a:solidFill>
              </a:rPr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5805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70C262CF-5CC9-4929-99CD-9F10119185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F5ED5-C6F5-4F88-AEBF-DE878BE294C7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DCC55-AD72-45FD-84C6-D07F9E301CA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73600" y="0"/>
            <a:ext cx="3759200" cy="342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73600" y="3429000"/>
            <a:ext cx="3759200" cy="342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32800" y="0"/>
            <a:ext cx="3759200" cy="342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32800" y="3429000"/>
            <a:ext cx="3759200" cy="342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78667" y="1384300"/>
            <a:ext cx="3504433" cy="260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000" b="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Creative Title Goes Here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6854" y="182562"/>
            <a:ext cx="449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6A84E-E416-4855-9344-42854263F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2BD-404F-4187-BDA3-96CB07B88C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9FF4-407A-4990-8DD3-8A6C517F93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исунок 19"/>
          <p:cNvSpPr>
            <a:spLocks noGrp="1"/>
          </p:cNvSpPr>
          <p:nvPr>
            <p:ph type="pic" sz="quarter" idx="18"/>
          </p:nvPr>
        </p:nvSpPr>
        <p:spPr>
          <a:xfrm>
            <a:off x="2794280" y="0"/>
            <a:ext cx="9397720" cy="6858000"/>
          </a:xfrm>
          <a:custGeom>
            <a:avLst/>
            <a:gdLst>
              <a:gd name="connsiteX0" fmla="*/ 6879393 w 9397720"/>
              <a:gd name="connsiteY0" fmla="*/ 0 h 6858000"/>
              <a:gd name="connsiteX1" fmla="*/ 9397720 w 9397720"/>
              <a:gd name="connsiteY1" fmla="*/ 0 h 6858000"/>
              <a:gd name="connsiteX2" fmla="*/ 9397720 w 9397720"/>
              <a:gd name="connsiteY2" fmla="*/ 6858000 h 6858000"/>
              <a:gd name="connsiteX3" fmla="*/ 0 w 93977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7720" h="6858000">
                <a:moveTo>
                  <a:pt x="6879393" y="0"/>
                </a:moveTo>
                <a:lnTo>
                  <a:pt x="9397720" y="0"/>
                </a:lnTo>
                <a:lnTo>
                  <a:pt x="939772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447040" rtl="0" eaLnBrk="1" fontAlgn="auto" latinLnBrk="0" hangingPunct="1">
              <a:lnSpc>
                <a:spcPct val="150000"/>
              </a:lnSpc>
              <a:spcBef>
                <a:spcPts val="99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2678114" y="4691483"/>
            <a:ext cx="1257299" cy="1257300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4656137" y="1624013"/>
            <a:ext cx="3600451" cy="43247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70000"/>
              </a:lnSpc>
              <a:defRPr sz="5400" kern="100" spc="3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30" name="Shape 427"/>
          <p:cNvSpPr>
            <a:spLocks noGrp="1"/>
          </p:cNvSpPr>
          <p:nvPr>
            <p:ph type="body" sz="quarter" idx="52" hasCustomPrompt="1"/>
          </p:nvPr>
        </p:nvSpPr>
        <p:spPr>
          <a:xfrm>
            <a:off x="1065398" y="1512660"/>
            <a:ext cx="2870015" cy="81937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1200" b="1" spc="3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38" hasCustomPrompt="1"/>
          </p:nvPr>
        </p:nvSpPr>
        <p:spPr>
          <a:xfrm>
            <a:off x="1061406" y="2741019"/>
            <a:ext cx="2873672" cy="1267419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000" baseline="0">
                <a:solidFill>
                  <a:schemeClr val="tx1">
                    <a:lumMod val="65000"/>
                    <a:lumOff val="35000"/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Text</a:t>
            </a:r>
            <a:endParaRPr lang="en-US" dirty="0"/>
          </a:p>
        </p:txBody>
      </p:sp>
      <p:sp>
        <p:nvSpPr>
          <p:cNvPr id="12" name="Прямоугольный треугольник 11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dirty="0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600482" y="185212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1">
                    <a:alpha val="70000"/>
                  </a:schemeClr>
                </a:solidFill>
                <a:latin typeface="Arctic" panose="02000000000000000000" pitchFamily="50" charset="0"/>
              </a:defRPr>
            </a:lvl1pPr>
          </a:lstStyle>
          <a:p>
            <a:fld id="{D8D877B3-D348-4611-9BDB-C5374591D951}" type="slidenum">
              <a:rPr lang="en-US" smtClean="0"/>
            </a:fld>
            <a:endParaRPr lang="en-US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280634" y="184927"/>
            <a:ext cx="1855678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800" b="0" spc="200" baseline="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err="1"/>
              <a:t>www.polytek.com.cn</a:t>
            </a:r>
            <a:endParaRPr lang="en-US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85212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800" b="1" spc="300" baseline="0">
                <a:solidFill>
                  <a:srgbClr val="C00000">
                    <a:alpha val="80000"/>
                  </a:srgbClr>
                </a:solidFill>
                <a:latin typeface="Arctic" panose="02000000000000000000" pitchFamily="50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POLYTEK</a:t>
            </a:r>
            <a:endParaRPr lang="en-US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decel="1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6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 userDrawn="1"/>
        </p:nvSpPr>
        <p:spPr>
          <a:xfrm>
            <a:off x="-14515" y="5646057"/>
            <a:ext cx="1211943" cy="1211943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53145" y="6357256"/>
            <a:ext cx="10929257" cy="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9220201" y="6451047"/>
            <a:ext cx="2362200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spc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www.irobint.com </a:t>
            </a:r>
            <a:r>
              <a:rPr lang="zh-CN" altLang="en-US" sz="1050" spc="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洛必德</a:t>
            </a:r>
            <a:endParaRPr lang="id-ID" sz="1050" spc="0" dirty="0">
              <a:solidFill>
                <a:schemeClr val="tx1">
                  <a:lumMod val="85000"/>
                  <a:lumOff val="1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 flipH="1">
            <a:off x="10401301" y="488563"/>
            <a:ext cx="1790700" cy="1273509"/>
            <a:chOff x="0" y="-32726"/>
            <a:chExt cx="1790700" cy="1273509"/>
          </a:xfrm>
        </p:grpSpPr>
        <p:sp>
          <p:nvSpPr>
            <p:cNvPr id="13" name="Parallelogram 12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6" name="Freeform: Shape 15"/>
          <p:cNvSpPr/>
          <p:nvPr userDrawn="1"/>
        </p:nvSpPr>
        <p:spPr>
          <a:xfrm flipH="1">
            <a:off x="10463808" y="0"/>
            <a:ext cx="1798042" cy="898277"/>
          </a:xfrm>
          <a:custGeom>
            <a:avLst/>
            <a:gdLst>
              <a:gd name="connsiteX0" fmla="*/ 1798042 w 1798042"/>
              <a:gd name="connsiteY0" fmla="*/ 0 h 898277"/>
              <a:gd name="connsiteX1" fmla="*/ 890300 w 1798042"/>
              <a:gd name="connsiteY1" fmla="*/ 0 h 898277"/>
              <a:gd name="connsiteX2" fmla="*/ 0 w 1798042"/>
              <a:gd name="connsiteY2" fmla="*/ 898277 h 898277"/>
              <a:gd name="connsiteX3" fmla="*/ 907742 w 1798042"/>
              <a:gd name="connsiteY3" fmla="*/ 898277 h 89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042" h="898277">
                <a:moveTo>
                  <a:pt x="1798042" y="0"/>
                </a:moveTo>
                <a:lnTo>
                  <a:pt x="890300" y="0"/>
                </a:lnTo>
                <a:lnTo>
                  <a:pt x="0" y="898277"/>
                </a:lnTo>
                <a:lnTo>
                  <a:pt x="907742" y="898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800"/>
          </a:p>
        </p:txBody>
      </p:sp>
      <p:sp>
        <p:nvSpPr>
          <p:cNvPr id="5" name="TextBox 4"/>
          <p:cNvSpPr txBox="1"/>
          <p:nvPr userDrawn="1"/>
        </p:nvSpPr>
        <p:spPr>
          <a:xfrm>
            <a:off x="10549484" y="294614"/>
            <a:ext cx="1130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Light" panose="000004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</a:fld>
            <a:endParaRPr lang="id-ID" sz="13800" b="0" i="0" strike="noStrike" spc="0" dirty="0">
              <a:solidFill>
                <a:schemeClr val="bg1"/>
              </a:solidFill>
              <a:latin typeface="Montserrat Light" panose="000004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pic>
        <p:nvPicPr>
          <p:cNvPr id="3" name="图片 2" descr="图形用户界面, 应用程序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21650" r="6917" b="46734"/>
          <a:stretch>
            <a:fillRect/>
          </a:stretch>
        </p:blipFill>
        <p:spPr>
          <a:xfrm>
            <a:off x="978134" y="6468679"/>
            <a:ext cx="1321720" cy="2187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1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7.xml"/><Relationship Id="rId3" Type="http://schemas.openxmlformats.org/officeDocument/2006/relationships/tags" Target="../tags/tag6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15.jpe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9.xml"/><Relationship Id="rId4" Type="http://schemas.openxmlformats.org/officeDocument/2006/relationships/image" Target="../media/image14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 descr="厨房的摆设布局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1" name="Group 30"/>
          <p:cNvGrpSpPr/>
          <p:nvPr/>
        </p:nvGrpSpPr>
        <p:grpSpPr>
          <a:xfrm>
            <a:off x="0" y="0"/>
            <a:ext cx="7909378" cy="7517335"/>
            <a:chOff x="0" y="0"/>
            <a:chExt cx="7909378" cy="7517335"/>
          </a:xfrm>
        </p:grpSpPr>
        <p:sp>
          <p:nvSpPr>
            <p:cNvPr id="30" name="Freeform 29"/>
            <p:cNvSpPr/>
            <p:nvPr/>
          </p:nvSpPr>
          <p:spPr>
            <a:xfrm>
              <a:off x="0" y="0"/>
              <a:ext cx="7909378" cy="6858000"/>
            </a:xfrm>
            <a:custGeom>
              <a:avLst/>
              <a:gdLst>
                <a:gd name="connsiteX0" fmla="*/ 0 w 7909378"/>
                <a:gd name="connsiteY0" fmla="*/ 0 h 6858000"/>
                <a:gd name="connsiteX1" fmla="*/ 3932040 w 7909378"/>
                <a:gd name="connsiteY1" fmla="*/ 0 h 6858000"/>
                <a:gd name="connsiteX2" fmla="*/ 7909378 w 7909378"/>
                <a:gd name="connsiteY2" fmla="*/ 6858000 h 6858000"/>
                <a:gd name="connsiteX3" fmla="*/ 0 w 7909378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378" h="6858000">
                  <a:moveTo>
                    <a:pt x="0" y="0"/>
                  </a:moveTo>
                  <a:lnTo>
                    <a:pt x="3932040" y="0"/>
                  </a:lnTo>
                  <a:lnTo>
                    <a:pt x="7909378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rot="19786510">
              <a:off x="6713062" y="2051373"/>
              <a:ext cx="660039" cy="5335414"/>
            </a:xfrm>
            <a:custGeom>
              <a:avLst/>
              <a:gdLst>
                <a:gd name="connsiteX0" fmla="*/ 29321 w 660039"/>
                <a:gd name="connsiteY0" fmla="*/ 0 h 5335414"/>
                <a:gd name="connsiteX1" fmla="*/ 660039 w 660039"/>
                <a:gd name="connsiteY1" fmla="*/ 367453 h 5335414"/>
                <a:gd name="connsiteX2" fmla="*/ 660038 w 660039"/>
                <a:gd name="connsiteY2" fmla="*/ 5335414 h 5335414"/>
                <a:gd name="connsiteX3" fmla="*/ 0 w 660039"/>
                <a:gd name="connsiteY3" fmla="*/ 4950879 h 5335414"/>
                <a:gd name="connsiteX4" fmla="*/ 0 w 660039"/>
                <a:gd name="connsiteY4" fmla="*/ 0 h 533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039" h="5335414">
                  <a:moveTo>
                    <a:pt x="29321" y="0"/>
                  </a:moveTo>
                  <a:lnTo>
                    <a:pt x="660039" y="367453"/>
                  </a:lnTo>
                  <a:lnTo>
                    <a:pt x="660038" y="5335414"/>
                  </a:lnTo>
                  <a:lnTo>
                    <a:pt x="0" y="4950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19786510">
              <a:off x="5480337" y="882920"/>
              <a:ext cx="820480" cy="6634415"/>
            </a:xfrm>
            <a:custGeom>
              <a:avLst/>
              <a:gdLst>
                <a:gd name="connsiteX0" fmla="*/ 29321 w 660039"/>
                <a:gd name="connsiteY0" fmla="*/ 0 h 5335414"/>
                <a:gd name="connsiteX1" fmla="*/ 660039 w 660039"/>
                <a:gd name="connsiteY1" fmla="*/ 367453 h 5335414"/>
                <a:gd name="connsiteX2" fmla="*/ 660038 w 660039"/>
                <a:gd name="connsiteY2" fmla="*/ 5335414 h 5335414"/>
                <a:gd name="connsiteX3" fmla="*/ 0 w 660039"/>
                <a:gd name="connsiteY3" fmla="*/ 4950879 h 5335414"/>
                <a:gd name="connsiteX4" fmla="*/ 0 w 660039"/>
                <a:gd name="connsiteY4" fmla="*/ 0 h 533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039" h="5335414">
                  <a:moveTo>
                    <a:pt x="29321" y="0"/>
                  </a:moveTo>
                  <a:lnTo>
                    <a:pt x="660039" y="367453"/>
                  </a:lnTo>
                  <a:lnTo>
                    <a:pt x="660038" y="5335414"/>
                  </a:lnTo>
                  <a:lnTo>
                    <a:pt x="0" y="4950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7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67360" y="3014345"/>
            <a:ext cx="74472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智慧酒店解决方案</a:t>
            </a:r>
            <a:endParaRPr lang="en-US" altLang="zh-CN" sz="4800" b="1" dirty="0">
              <a:solidFill>
                <a:schemeClr val="bg1"/>
              </a:solidFill>
              <a:latin typeface="+mj-lt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7360" y="4250690"/>
            <a:ext cx="77838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000" i="1" dirty="0">
                <a:solidFill>
                  <a:prstClr val="white"/>
                </a:solidFill>
                <a:latin typeface="Georgia" panose="02040502050405020303" pitchFamily="18" charset="0"/>
                <a:cs typeface="Georgia" panose="02040502050405020303" pitchFamily="18" charset="0"/>
                <a:sym typeface="+mn-lt"/>
              </a:rPr>
              <a:t>a service growing with your vision</a:t>
            </a:r>
            <a:endParaRPr lang="zh-CN" altLang="en-US" sz="3000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SCF24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"/>
            <a:ext cx="12192000" cy="68618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4472305" cy="6858000"/>
          </a:xfrm>
          <a:prstGeom prst="rect">
            <a:avLst/>
          </a:prstGeom>
          <a:gradFill>
            <a:gsLst>
              <a:gs pos="9000">
                <a:srgbClr val="040210"/>
              </a:gs>
              <a:gs pos="95000">
                <a:srgbClr val="978E9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等腰三角形 52"/>
          <p:cNvSpPr/>
          <p:nvPr/>
        </p:nvSpPr>
        <p:spPr>
          <a:xfrm rot="5400000">
            <a:off x="3801436" y="3415324"/>
            <a:ext cx="282574" cy="137491"/>
          </a:xfrm>
          <a:prstGeom prst="triangle">
            <a:avLst>
              <a:gd name="adj" fmla="val 4999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Title 17"/>
          <p:cNvSpPr txBox="1"/>
          <p:nvPr/>
        </p:nvSpPr>
        <p:spPr>
          <a:xfrm>
            <a:off x="1152644" y="323099"/>
            <a:ext cx="2728240" cy="7277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spc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会议模式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682989" y="522883"/>
            <a:ext cx="469655" cy="511648"/>
            <a:chOff x="228845" y="529440"/>
            <a:chExt cx="558864" cy="608833"/>
          </a:xfrm>
        </p:grpSpPr>
        <p:sp>
          <p:nvSpPr>
            <p:cNvPr id="96" name="椭圆 95"/>
            <p:cNvSpPr/>
            <p:nvPr/>
          </p:nvSpPr>
          <p:spPr>
            <a:xfrm>
              <a:off x="228845" y="573835"/>
              <a:ext cx="558864" cy="558864"/>
            </a:xfrm>
            <a:prstGeom prst="ellipse">
              <a:avLst/>
            </a:prstGeom>
            <a:noFill/>
            <a:ln>
              <a:solidFill>
                <a:srgbClr val="F3E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544382" y="529440"/>
              <a:ext cx="172235" cy="172235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269314" y="1009080"/>
              <a:ext cx="129193" cy="129193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9" name="直接连接符 98"/>
          <p:cNvCxnSpPr/>
          <p:nvPr/>
        </p:nvCxnSpPr>
        <p:spPr>
          <a:xfrm>
            <a:off x="1145224" y="1071839"/>
            <a:ext cx="2372907" cy="0"/>
          </a:xfrm>
          <a:prstGeom prst="line">
            <a:avLst/>
          </a:prstGeom>
          <a:ln w="19050">
            <a:solidFill>
              <a:srgbClr val="F3E6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7"/>
          <p:cNvSpPr txBox="1"/>
          <p:nvPr/>
        </p:nvSpPr>
        <p:spPr>
          <a:xfrm>
            <a:off x="654562" y="1009680"/>
            <a:ext cx="2059836" cy="3834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Meeting Model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6" name="矩形 125"/>
          <p:cNvSpPr/>
          <p:nvPr/>
        </p:nvSpPr>
        <p:spPr>
          <a:xfrm flipH="1">
            <a:off x="7529830" y="0"/>
            <a:ext cx="4674870" cy="6858000"/>
          </a:xfrm>
          <a:prstGeom prst="rect">
            <a:avLst/>
          </a:prstGeom>
          <a:gradFill>
            <a:gsLst>
              <a:gs pos="9000">
                <a:schemeClr val="tx1">
                  <a:alpha val="85000"/>
                </a:schemeClr>
              </a:gs>
              <a:gs pos="95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948055" y="2008505"/>
            <a:ext cx="3523615" cy="4157345"/>
          </a:xfrm>
          <a:custGeom>
            <a:avLst/>
            <a:gdLst>
              <a:gd name="connsiteX0" fmla="*/ 0 w 5549"/>
              <a:gd name="connsiteY0" fmla="*/ 699 h 6547"/>
              <a:gd name="connsiteX1" fmla="*/ 2263 w 5549"/>
              <a:gd name="connsiteY1" fmla="*/ 0 h 6547"/>
              <a:gd name="connsiteX2" fmla="*/ 3430 w 5549"/>
              <a:gd name="connsiteY2" fmla="*/ 0 h 6547"/>
              <a:gd name="connsiteX3" fmla="*/ 5549 w 5549"/>
              <a:gd name="connsiteY3" fmla="*/ 699 h 6547"/>
              <a:gd name="connsiteX4" fmla="*/ 5549 w 5549"/>
              <a:gd name="connsiteY4" fmla="*/ 5976 h 6547"/>
              <a:gd name="connsiteX5" fmla="*/ 4978 w 5549"/>
              <a:gd name="connsiteY5" fmla="*/ 6547 h 6547"/>
              <a:gd name="connsiteX6" fmla="*/ 571 w 5549"/>
              <a:gd name="connsiteY6" fmla="*/ 6547 h 6547"/>
              <a:gd name="connsiteX7" fmla="*/ 0 w 5549"/>
              <a:gd name="connsiteY7" fmla="*/ 5976 h 6547"/>
              <a:gd name="connsiteX8" fmla="*/ 0 w 5549"/>
              <a:gd name="connsiteY8" fmla="*/ 699 h 6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9" h="6547">
                <a:moveTo>
                  <a:pt x="0" y="699"/>
                </a:moveTo>
                <a:cubicBezTo>
                  <a:pt x="0" y="383"/>
                  <a:pt x="1947" y="0"/>
                  <a:pt x="2263" y="0"/>
                </a:cubicBezTo>
                <a:lnTo>
                  <a:pt x="3430" y="0"/>
                </a:lnTo>
                <a:cubicBezTo>
                  <a:pt x="3746" y="0"/>
                  <a:pt x="5549" y="383"/>
                  <a:pt x="5549" y="699"/>
                </a:cubicBezTo>
                <a:lnTo>
                  <a:pt x="5549" y="5976"/>
                </a:lnTo>
                <a:cubicBezTo>
                  <a:pt x="5549" y="6292"/>
                  <a:pt x="5294" y="6547"/>
                  <a:pt x="4978" y="6547"/>
                </a:cubicBezTo>
                <a:lnTo>
                  <a:pt x="571" y="6547"/>
                </a:lnTo>
                <a:cubicBezTo>
                  <a:pt x="255" y="6547"/>
                  <a:pt x="0" y="6292"/>
                  <a:pt x="0" y="5976"/>
                </a:cubicBezTo>
                <a:lnTo>
                  <a:pt x="0" y="699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flipH="1">
            <a:off x="1732738" y="3031678"/>
            <a:ext cx="1953039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会议助手小程序</a:t>
            </a:r>
            <a:endParaRPr lang="zh-CN" sz="1800" b="1" dirty="0">
              <a:solidFill>
                <a:srgbClr val="F0D4A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931035" y="1532890"/>
            <a:ext cx="1559560" cy="1070610"/>
            <a:chOff x="2810" y="2374"/>
            <a:chExt cx="2456" cy="1686"/>
          </a:xfrm>
        </p:grpSpPr>
        <p:sp>
          <p:nvSpPr>
            <p:cNvPr id="13" name="椭圆 12"/>
            <p:cNvSpPr/>
            <p:nvPr/>
          </p:nvSpPr>
          <p:spPr>
            <a:xfrm>
              <a:off x="3194" y="2374"/>
              <a:ext cx="1686" cy="1686"/>
            </a:xfrm>
            <a:prstGeom prst="ellipse">
              <a:avLst/>
            </a:prstGeom>
            <a:gradFill>
              <a:gsLst>
                <a:gs pos="22000">
                  <a:srgbClr val="F3E6CA"/>
                </a:gs>
                <a:gs pos="92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 rot="20240963">
              <a:off x="2810" y="2909"/>
              <a:ext cx="2456" cy="853"/>
            </a:xfrm>
            <a:prstGeom prst="ellipse">
              <a:avLst/>
            </a:prstGeom>
            <a:noFill/>
            <a:ln>
              <a:gradFill>
                <a:gsLst>
                  <a:gs pos="10000">
                    <a:srgbClr val="998D84">
                      <a:alpha val="0"/>
                    </a:srgbClr>
                  </a:gs>
                  <a:gs pos="100000">
                    <a:srgbClr val="F3E6CA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237740" y="1926590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会务组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91590" y="3331210"/>
            <a:ext cx="28352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发起签到（有名单、无名单）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绑定微信群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上传会议资料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自定义问答</a:t>
            </a:r>
            <a:endParaRPr lang="zh-CN" altLang="en-US" sz="14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1481455" y="4822190"/>
            <a:ext cx="2280285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一键下载签到名单</a:t>
            </a:r>
            <a:endParaRPr lang="zh-CN" sz="1800" b="1" dirty="0">
              <a:solidFill>
                <a:srgbClr val="F0D4A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8268335" y="1532890"/>
            <a:ext cx="3523615" cy="4632960"/>
            <a:chOff x="8436" y="2583"/>
            <a:chExt cx="5549" cy="7296"/>
          </a:xfrm>
        </p:grpSpPr>
        <p:sp>
          <p:nvSpPr>
            <p:cNvPr id="20" name="等腰三角形 52"/>
            <p:cNvSpPr/>
            <p:nvPr/>
          </p:nvSpPr>
          <p:spPr>
            <a:xfrm rot="5400000">
              <a:off x="12930" y="5547"/>
              <a:ext cx="445" cy="217"/>
            </a:xfrm>
            <a:prstGeom prst="triangle">
              <a:avLst>
                <a:gd name="adj" fmla="val 4999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8436" y="3332"/>
              <a:ext cx="5549" cy="6547"/>
            </a:xfrm>
            <a:custGeom>
              <a:avLst/>
              <a:gdLst>
                <a:gd name="connsiteX0" fmla="*/ 0 w 5549"/>
                <a:gd name="connsiteY0" fmla="*/ 699 h 6547"/>
                <a:gd name="connsiteX1" fmla="*/ 2263 w 5549"/>
                <a:gd name="connsiteY1" fmla="*/ 0 h 6547"/>
                <a:gd name="connsiteX2" fmla="*/ 3430 w 5549"/>
                <a:gd name="connsiteY2" fmla="*/ 0 h 6547"/>
                <a:gd name="connsiteX3" fmla="*/ 5549 w 5549"/>
                <a:gd name="connsiteY3" fmla="*/ 699 h 6547"/>
                <a:gd name="connsiteX4" fmla="*/ 5549 w 5549"/>
                <a:gd name="connsiteY4" fmla="*/ 5976 h 6547"/>
                <a:gd name="connsiteX5" fmla="*/ 4978 w 5549"/>
                <a:gd name="connsiteY5" fmla="*/ 6547 h 6547"/>
                <a:gd name="connsiteX6" fmla="*/ 571 w 5549"/>
                <a:gd name="connsiteY6" fmla="*/ 6547 h 6547"/>
                <a:gd name="connsiteX7" fmla="*/ 0 w 5549"/>
                <a:gd name="connsiteY7" fmla="*/ 5976 h 6547"/>
                <a:gd name="connsiteX8" fmla="*/ 0 w 5549"/>
                <a:gd name="connsiteY8" fmla="*/ 699 h 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9" h="6547">
                  <a:moveTo>
                    <a:pt x="0" y="699"/>
                  </a:moveTo>
                  <a:cubicBezTo>
                    <a:pt x="0" y="383"/>
                    <a:pt x="1947" y="0"/>
                    <a:pt x="2263" y="0"/>
                  </a:cubicBezTo>
                  <a:lnTo>
                    <a:pt x="3430" y="0"/>
                  </a:lnTo>
                  <a:cubicBezTo>
                    <a:pt x="3746" y="0"/>
                    <a:pt x="5549" y="383"/>
                    <a:pt x="5549" y="699"/>
                  </a:cubicBezTo>
                  <a:lnTo>
                    <a:pt x="5549" y="5976"/>
                  </a:lnTo>
                  <a:cubicBezTo>
                    <a:pt x="5549" y="6292"/>
                    <a:pt x="5294" y="6547"/>
                    <a:pt x="4978" y="6547"/>
                  </a:cubicBezTo>
                  <a:lnTo>
                    <a:pt x="571" y="6547"/>
                  </a:lnTo>
                  <a:cubicBezTo>
                    <a:pt x="255" y="6547"/>
                    <a:pt x="0" y="6292"/>
                    <a:pt x="0" y="5976"/>
                  </a:cubicBezTo>
                  <a:lnTo>
                    <a:pt x="0" y="69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 flipH="1">
              <a:off x="9672" y="4943"/>
              <a:ext cx="3076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sz="1800" b="1" dirty="0">
                  <a:solidFill>
                    <a:srgbClr val="F0D4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会议扫码签到</a:t>
              </a:r>
              <a:endPara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9984" y="2583"/>
              <a:ext cx="2456" cy="1686"/>
              <a:chOff x="2810" y="2374"/>
              <a:chExt cx="2456" cy="168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3194" y="2374"/>
                <a:ext cx="1686" cy="1686"/>
              </a:xfrm>
              <a:prstGeom prst="ellipse">
                <a:avLst/>
              </a:prstGeom>
              <a:gradFill>
                <a:gsLst>
                  <a:gs pos="22000">
                    <a:srgbClr val="F3E6CA"/>
                  </a:gs>
                  <a:gs pos="92000">
                    <a:srgbClr val="E68C2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 rot="20240963">
                <a:off x="2810" y="2909"/>
                <a:ext cx="2456" cy="853"/>
              </a:xfrm>
              <a:prstGeom prst="ellipse">
                <a:avLst/>
              </a:prstGeom>
              <a:noFill/>
              <a:ln>
                <a:gradFill>
                  <a:gsLst>
                    <a:gs pos="10000">
                      <a:srgbClr val="998D84">
                        <a:alpha val="0"/>
                      </a:srgbClr>
                    </a:gs>
                    <a:gs pos="100000">
                      <a:srgbClr val="F3E6C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0467" y="3203"/>
              <a:ext cx="14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参会者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977" y="5415"/>
              <a:ext cx="4465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lvl="1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扫描机器人屏幕上二维码填写信息完成签到</a:t>
              </a:r>
              <a:endParaRPr lang="zh-CN" sz="1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 flipH="1">
              <a:off x="9453" y="6829"/>
              <a:ext cx="3591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sz="1800" b="1" dirty="0">
                  <a:solidFill>
                    <a:srgbClr val="F0D4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扫码下载会议资料</a:t>
              </a:r>
              <a:endPara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 flipH="1">
              <a:off x="9914" y="7763"/>
              <a:ext cx="2504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sz="1800" b="1" dirty="0">
                  <a:solidFill>
                    <a:srgbClr val="F0D4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机器人拍照</a:t>
              </a:r>
              <a:endPara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603115" y="1532890"/>
            <a:ext cx="3523615" cy="4632960"/>
            <a:chOff x="8436" y="2583"/>
            <a:chExt cx="5549" cy="7296"/>
          </a:xfrm>
        </p:grpSpPr>
        <p:sp>
          <p:nvSpPr>
            <p:cNvPr id="50" name="等腰三角形 52"/>
            <p:cNvSpPr/>
            <p:nvPr/>
          </p:nvSpPr>
          <p:spPr>
            <a:xfrm rot="5400000">
              <a:off x="12930" y="5547"/>
              <a:ext cx="445" cy="217"/>
            </a:xfrm>
            <a:prstGeom prst="triangle">
              <a:avLst>
                <a:gd name="adj" fmla="val 4999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8436" y="3332"/>
              <a:ext cx="5549" cy="6547"/>
            </a:xfrm>
            <a:custGeom>
              <a:avLst/>
              <a:gdLst>
                <a:gd name="connsiteX0" fmla="*/ 0 w 5549"/>
                <a:gd name="connsiteY0" fmla="*/ 699 h 6547"/>
                <a:gd name="connsiteX1" fmla="*/ 2263 w 5549"/>
                <a:gd name="connsiteY1" fmla="*/ 0 h 6547"/>
                <a:gd name="connsiteX2" fmla="*/ 3430 w 5549"/>
                <a:gd name="connsiteY2" fmla="*/ 0 h 6547"/>
                <a:gd name="connsiteX3" fmla="*/ 5549 w 5549"/>
                <a:gd name="connsiteY3" fmla="*/ 699 h 6547"/>
                <a:gd name="connsiteX4" fmla="*/ 5549 w 5549"/>
                <a:gd name="connsiteY4" fmla="*/ 5976 h 6547"/>
                <a:gd name="connsiteX5" fmla="*/ 4978 w 5549"/>
                <a:gd name="connsiteY5" fmla="*/ 6547 h 6547"/>
                <a:gd name="connsiteX6" fmla="*/ 571 w 5549"/>
                <a:gd name="connsiteY6" fmla="*/ 6547 h 6547"/>
                <a:gd name="connsiteX7" fmla="*/ 0 w 5549"/>
                <a:gd name="connsiteY7" fmla="*/ 5976 h 6547"/>
                <a:gd name="connsiteX8" fmla="*/ 0 w 5549"/>
                <a:gd name="connsiteY8" fmla="*/ 699 h 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9" h="6547">
                  <a:moveTo>
                    <a:pt x="0" y="699"/>
                  </a:moveTo>
                  <a:cubicBezTo>
                    <a:pt x="0" y="383"/>
                    <a:pt x="1947" y="0"/>
                    <a:pt x="2263" y="0"/>
                  </a:cubicBezTo>
                  <a:lnTo>
                    <a:pt x="3430" y="0"/>
                  </a:lnTo>
                  <a:cubicBezTo>
                    <a:pt x="3746" y="0"/>
                    <a:pt x="5549" y="383"/>
                    <a:pt x="5549" y="699"/>
                  </a:cubicBezTo>
                  <a:lnTo>
                    <a:pt x="5549" y="5976"/>
                  </a:lnTo>
                  <a:cubicBezTo>
                    <a:pt x="5549" y="6292"/>
                    <a:pt x="5294" y="6547"/>
                    <a:pt x="4978" y="6547"/>
                  </a:cubicBezTo>
                  <a:lnTo>
                    <a:pt x="571" y="6547"/>
                  </a:lnTo>
                  <a:cubicBezTo>
                    <a:pt x="255" y="6547"/>
                    <a:pt x="0" y="6292"/>
                    <a:pt x="0" y="5976"/>
                  </a:cubicBezTo>
                  <a:lnTo>
                    <a:pt x="0" y="69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 flipH="1">
              <a:off x="9672" y="4943"/>
              <a:ext cx="3076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sz="1800" b="1" dirty="0">
                  <a:solidFill>
                    <a:srgbClr val="F0D4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机器人智能签到</a:t>
              </a:r>
              <a:endPara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9984" y="2583"/>
              <a:ext cx="2456" cy="1686"/>
              <a:chOff x="2810" y="2374"/>
              <a:chExt cx="2456" cy="168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3194" y="2374"/>
                <a:ext cx="1686" cy="1686"/>
              </a:xfrm>
              <a:prstGeom prst="ellipse">
                <a:avLst/>
              </a:prstGeom>
              <a:gradFill>
                <a:gsLst>
                  <a:gs pos="22000">
                    <a:srgbClr val="F3E6CA"/>
                  </a:gs>
                  <a:gs pos="92000">
                    <a:srgbClr val="E68C2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rot="20240963">
                <a:off x="2810" y="2909"/>
                <a:ext cx="2456" cy="853"/>
              </a:xfrm>
              <a:prstGeom prst="ellipse">
                <a:avLst/>
              </a:prstGeom>
              <a:noFill/>
              <a:ln>
                <a:gradFill>
                  <a:gsLst>
                    <a:gs pos="10000">
                      <a:srgbClr val="998D84">
                        <a:alpha val="0"/>
                      </a:srgbClr>
                    </a:gs>
                    <a:gs pos="100000">
                      <a:srgbClr val="F3E6C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10467" y="3203"/>
              <a:ext cx="14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机器人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 flipH="1">
              <a:off x="9801" y="6316"/>
              <a:ext cx="3072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l"/>
              <a:r>
                <a:rPr lang="zh-CN" sz="1800" b="1" dirty="0">
                  <a:solidFill>
                    <a:srgbClr val="F0D4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巡游播报信息</a:t>
              </a:r>
              <a:endPara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 flipH="1">
              <a:off x="10069" y="7763"/>
              <a:ext cx="2286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sz="1800" b="1" dirty="0">
                  <a:solidFill>
                    <a:srgbClr val="F0D4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机器人拍照</a:t>
              </a:r>
              <a:endPara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 flipH="1">
              <a:off x="9801" y="7044"/>
              <a:ext cx="2554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sz="1800" b="1" dirty="0">
                  <a:solidFill>
                    <a:srgbClr val="F0D4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会场巡游送物</a:t>
              </a:r>
              <a:endPara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 flipH="1">
              <a:off x="9672" y="5573"/>
              <a:ext cx="3591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sz="1800" b="1" dirty="0">
                  <a:solidFill>
                    <a:srgbClr val="F0D4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机器人智能接待</a:t>
              </a:r>
              <a:endParaRPr lang="zh-CN" sz="1800" b="1" dirty="0">
                <a:solidFill>
                  <a:srgbClr val="F0D4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" y="0"/>
            <a:ext cx="12189207" cy="6858000"/>
          </a:xfrm>
          <a:prstGeom prst="rect">
            <a:avLst/>
          </a:prstGeom>
        </p:spPr>
      </p:pic>
      <p:sp>
        <p:nvSpPr>
          <p:cNvPr id="109" name="矩形 108"/>
          <p:cNvSpPr/>
          <p:nvPr/>
        </p:nvSpPr>
        <p:spPr>
          <a:xfrm>
            <a:off x="2793" y="0"/>
            <a:ext cx="12189207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Rounded Rectangle 15"/>
          <p:cNvSpPr/>
          <p:nvPr/>
        </p:nvSpPr>
        <p:spPr>
          <a:xfrm>
            <a:off x="918703" y="5290052"/>
            <a:ext cx="802691" cy="33944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MORE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6" name="Rectangle 28"/>
          <p:cNvSpPr/>
          <p:nvPr/>
        </p:nvSpPr>
        <p:spPr>
          <a:xfrm>
            <a:off x="777967" y="4601679"/>
            <a:ext cx="2208028" cy="389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完成任务后自动回充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7" name="Rectangle 18"/>
          <p:cNvSpPr/>
          <p:nvPr/>
        </p:nvSpPr>
        <p:spPr>
          <a:xfrm>
            <a:off x="772306" y="1606168"/>
            <a:ext cx="2587166" cy="2932615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8" name="Rectangle 4"/>
          <p:cNvSpPr/>
          <p:nvPr/>
        </p:nvSpPr>
        <p:spPr>
          <a:xfrm>
            <a:off x="770852" y="3956460"/>
            <a:ext cx="2579442" cy="587375"/>
          </a:xfrm>
          <a:prstGeom prst="rect">
            <a:avLst/>
          </a:prstGeom>
          <a:solidFill>
            <a:schemeClr val="bg1">
              <a:lumMod val="1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9" name="图片占位符 13" descr="图片包含 黑暗, 桌子, 控制, 小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3" t="-11130" r="35029" b="-11130"/>
          <a:stretch>
            <a:fillRect/>
          </a:stretch>
        </p:blipFill>
        <p:spPr>
          <a:xfrm>
            <a:off x="842778" y="925960"/>
            <a:ext cx="2320414" cy="3680284"/>
          </a:xfrm>
          <a:prstGeom prst="rect">
            <a:avLst/>
          </a:prstGeom>
        </p:spPr>
      </p:pic>
      <p:sp>
        <p:nvSpPr>
          <p:cNvPr id="80" name="Shape 128"/>
          <p:cNvSpPr/>
          <p:nvPr/>
        </p:nvSpPr>
        <p:spPr>
          <a:xfrm>
            <a:off x="836172" y="4108908"/>
            <a:ext cx="1493838" cy="365868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/>
            </a:pPr>
            <a:r>
              <a:rPr lang="zh-CN" altLang="en-US" sz="1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自主回充</a:t>
            </a:r>
            <a:endParaRPr lang="en-US" altLang="zh-CN" sz="1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1" name="图片占位符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7"/>
          <a:stretch>
            <a:fillRect/>
          </a:stretch>
        </p:blipFill>
        <p:spPr>
          <a:xfrm>
            <a:off x="3434485" y="1606168"/>
            <a:ext cx="2569492" cy="2932616"/>
          </a:xfrm>
          <a:prstGeom prst="rect">
            <a:avLst/>
          </a:prstGeom>
        </p:spPr>
      </p:pic>
      <p:sp>
        <p:nvSpPr>
          <p:cNvPr id="82" name="Rectangle 4"/>
          <p:cNvSpPr/>
          <p:nvPr/>
        </p:nvSpPr>
        <p:spPr>
          <a:xfrm>
            <a:off x="3442986" y="3956460"/>
            <a:ext cx="2569492" cy="587375"/>
          </a:xfrm>
          <a:prstGeom prst="rect">
            <a:avLst/>
          </a:prstGeom>
          <a:solidFill>
            <a:schemeClr val="bg1">
              <a:lumMod val="1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3" name="Shape 128"/>
          <p:cNvSpPr/>
          <p:nvPr/>
        </p:nvSpPr>
        <p:spPr>
          <a:xfrm>
            <a:off x="3536300" y="4108908"/>
            <a:ext cx="1794282" cy="365868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/>
            </a:pPr>
            <a:r>
              <a:rPr lang="zh-CN" altLang="en-US" sz="1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自主乘坐电梯</a:t>
            </a:r>
            <a:endParaRPr lang="en-US" altLang="zh-CN" sz="1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Rectangle 28"/>
          <p:cNvSpPr/>
          <p:nvPr/>
        </p:nvSpPr>
        <p:spPr>
          <a:xfrm>
            <a:off x="3473428" y="4601679"/>
            <a:ext cx="2208028" cy="32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无损安装式梯控模块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5" name="Rectangle 18"/>
          <p:cNvSpPr/>
          <p:nvPr/>
        </p:nvSpPr>
        <p:spPr>
          <a:xfrm>
            <a:off x="6063290" y="1606168"/>
            <a:ext cx="2587166" cy="2932615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Rectangle 4"/>
          <p:cNvSpPr/>
          <p:nvPr/>
        </p:nvSpPr>
        <p:spPr>
          <a:xfrm>
            <a:off x="6064744" y="3956460"/>
            <a:ext cx="2587166" cy="587375"/>
          </a:xfrm>
          <a:prstGeom prst="rect">
            <a:avLst/>
          </a:prstGeom>
          <a:solidFill>
            <a:schemeClr val="bg1">
              <a:lumMod val="1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7" name="Shape 128"/>
          <p:cNvSpPr/>
          <p:nvPr/>
        </p:nvSpPr>
        <p:spPr>
          <a:xfrm>
            <a:off x="6137788" y="4108908"/>
            <a:ext cx="1881256" cy="365868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/>
            </a:pPr>
            <a:r>
              <a:rPr lang="zh-CN" altLang="en-US" sz="1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自主拨打电话</a:t>
            </a:r>
            <a:endParaRPr lang="en-US" altLang="zh-CN" sz="1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8" name="图片 87" descr="小程序点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959" y="2297471"/>
            <a:ext cx="650204" cy="1194196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89" name="图片 88" descr="电子计算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18" y="1864267"/>
            <a:ext cx="1716083" cy="17160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0" name="Rectangle 28"/>
          <p:cNvSpPr/>
          <p:nvPr/>
        </p:nvSpPr>
        <p:spPr>
          <a:xfrm>
            <a:off x="6148894" y="4601679"/>
            <a:ext cx="2208028" cy="32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支持内线与外线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1" name="图片占位符 5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5" t="3194" r="10459" b="7582"/>
          <a:stretch>
            <a:fillRect/>
          </a:stretch>
        </p:blipFill>
        <p:spPr>
          <a:xfrm rot="5400000">
            <a:off x="8612606" y="1707227"/>
            <a:ext cx="2932614" cy="2730499"/>
          </a:xfrm>
          <a:prstGeom prst="rect">
            <a:avLst/>
          </a:prstGeom>
        </p:spPr>
      </p:pic>
      <p:sp>
        <p:nvSpPr>
          <p:cNvPr id="92" name="Rectangle 4"/>
          <p:cNvSpPr/>
          <p:nvPr/>
        </p:nvSpPr>
        <p:spPr>
          <a:xfrm>
            <a:off x="8717631" y="3956460"/>
            <a:ext cx="2726532" cy="587375"/>
          </a:xfrm>
          <a:prstGeom prst="rect">
            <a:avLst/>
          </a:prstGeom>
          <a:solidFill>
            <a:schemeClr val="bg1">
              <a:lumMod val="1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3" name="Shape 128"/>
          <p:cNvSpPr/>
          <p:nvPr/>
        </p:nvSpPr>
        <p:spPr>
          <a:xfrm>
            <a:off x="8810945" y="4108908"/>
            <a:ext cx="1794282" cy="365868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/>
            </a:pPr>
            <a:r>
              <a:rPr lang="zh-CN" altLang="en-US" sz="1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智能建图打点</a:t>
            </a:r>
            <a:endParaRPr lang="en-US" altLang="zh-CN" sz="1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4" name="Rectangle 28"/>
          <p:cNvSpPr/>
          <p:nvPr/>
        </p:nvSpPr>
        <p:spPr>
          <a:xfrm>
            <a:off x="8815093" y="4601679"/>
            <a:ext cx="2208028" cy="32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万平方米建图面积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763128" y="5063804"/>
            <a:ext cx="10681035" cy="48277"/>
            <a:chOff x="-22732" y="5253837"/>
            <a:chExt cx="12219495" cy="45719"/>
          </a:xfrm>
        </p:grpSpPr>
        <p:sp>
          <p:nvSpPr>
            <p:cNvPr id="96" name="Shape 42"/>
            <p:cNvSpPr/>
            <p:nvPr/>
          </p:nvSpPr>
          <p:spPr>
            <a:xfrm>
              <a:off x="-22732" y="5253837"/>
              <a:ext cx="2467484" cy="45719"/>
            </a:xfrm>
            <a:prstGeom prst="rect">
              <a:avLst/>
            </a:prstGeom>
            <a:solidFill>
              <a:srgbClr val="92D050"/>
            </a:solidFill>
            <a:ln w="12700">
              <a:noFill/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3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Helvetica"/>
                <a:cs typeface="+mn-ea"/>
                <a:sym typeface="+mn-lt"/>
              </a:endParaRPr>
            </a:p>
          </p:txBody>
        </p:sp>
        <p:sp>
          <p:nvSpPr>
            <p:cNvPr id="97" name="Shape 42"/>
            <p:cNvSpPr/>
            <p:nvPr/>
          </p:nvSpPr>
          <p:spPr>
            <a:xfrm>
              <a:off x="2422033" y="5253837"/>
              <a:ext cx="2465880" cy="45719"/>
            </a:xfrm>
            <a:prstGeom prst="rect">
              <a:avLst/>
            </a:prstGeom>
            <a:solidFill>
              <a:srgbClr val="00B050"/>
            </a:solidFill>
            <a:ln w="12700">
              <a:noFill/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3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Helvetica"/>
                <a:cs typeface="+mn-ea"/>
                <a:sym typeface="+mn-lt"/>
              </a:endParaRPr>
            </a:p>
          </p:txBody>
        </p:sp>
        <p:sp>
          <p:nvSpPr>
            <p:cNvPr id="98" name="Shape 42"/>
            <p:cNvSpPr/>
            <p:nvPr/>
          </p:nvSpPr>
          <p:spPr>
            <a:xfrm>
              <a:off x="4850938" y="5253837"/>
              <a:ext cx="2462675" cy="45719"/>
            </a:xfrm>
            <a:prstGeom prst="rect">
              <a:avLst/>
            </a:prstGeom>
            <a:solidFill>
              <a:srgbClr val="1E6EB5"/>
            </a:solidFill>
            <a:ln w="12700">
              <a:noFill/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3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Helvetica"/>
                <a:cs typeface="+mn-ea"/>
                <a:sym typeface="+mn-lt"/>
              </a:endParaRPr>
            </a:p>
          </p:txBody>
        </p:sp>
        <p:sp>
          <p:nvSpPr>
            <p:cNvPr id="99" name="Shape 42"/>
            <p:cNvSpPr/>
            <p:nvPr/>
          </p:nvSpPr>
          <p:spPr>
            <a:xfrm>
              <a:off x="7290895" y="5253837"/>
              <a:ext cx="2465881" cy="457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3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Helvetica"/>
                <a:cs typeface="+mn-ea"/>
                <a:sym typeface="+mn-lt"/>
              </a:endParaRPr>
            </a:p>
          </p:txBody>
        </p:sp>
        <p:sp>
          <p:nvSpPr>
            <p:cNvPr id="100" name="Shape 42"/>
            <p:cNvSpPr/>
            <p:nvPr/>
          </p:nvSpPr>
          <p:spPr>
            <a:xfrm>
              <a:off x="9734088" y="5253837"/>
              <a:ext cx="2462675" cy="457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3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Helvetica"/>
                <a:cs typeface="+mn-ea"/>
                <a:sym typeface="+mn-lt"/>
              </a:endParaRPr>
            </a:p>
          </p:txBody>
        </p:sp>
      </p:grpSp>
      <p:sp>
        <p:nvSpPr>
          <p:cNvPr id="101" name="文本框 100"/>
          <p:cNvSpPr txBox="1"/>
          <p:nvPr/>
        </p:nvSpPr>
        <p:spPr>
          <a:xfrm>
            <a:off x="1956310" y="5242714"/>
            <a:ext cx="9696973" cy="11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altLang="zh-CN" sz="1600" b="1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低电量管理</a:t>
            </a:r>
            <a:r>
              <a:rPr lang="zh-CN" altLang="zh-CN" sz="1600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：低电量不接收任务；执行任务中低电量智能回充</a:t>
            </a:r>
            <a:r>
              <a:rPr lang="zh-CN" altLang="en-US" sz="16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。</a:t>
            </a:r>
            <a:endParaRPr lang="en-US" altLang="zh-CN" sz="1600" kern="0" dirty="0">
              <a:solidFill>
                <a:schemeClr val="bg1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</a:endParaRPr>
          </a:p>
          <a:p>
            <a:pPr marL="342900" lvl="0" indent="-342900" algn="l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altLang="zh-CN" sz="1600" b="1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自主导航</a:t>
            </a:r>
            <a:r>
              <a:rPr lang="zh-CN" altLang="zh-CN" sz="1600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：自主定位，自主规划路线。</a:t>
            </a:r>
            <a:endParaRPr lang="zh-CN" altLang="zh-CN" sz="1600" kern="100" dirty="0">
              <a:solidFill>
                <a:schemeClr val="bg1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altLang="zh-CN" sz="1600" b="1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自主避障</a:t>
            </a:r>
            <a:r>
              <a:rPr lang="zh-CN" altLang="zh-CN" sz="1600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：检测到障碍物可以绕行或暂停等待。</a:t>
            </a:r>
            <a:endParaRPr lang="zh-CN" altLang="zh-CN" sz="1600" kern="100" dirty="0">
              <a:solidFill>
                <a:schemeClr val="bg1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" name="Title 17"/>
          <p:cNvSpPr txBox="1"/>
          <p:nvPr/>
        </p:nvSpPr>
        <p:spPr>
          <a:xfrm>
            <a:off x="1136039" y="418225"/>
            <a:ext cx="2728240" cy="6138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基础功能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682989" y="522883"/>
            <a:ext cx="469655" cy="511648"/>
            <a:chOff x="228845" y="529440"/>
            <a:chExt cx="558864" cy="608833"/>
          </a:xfrm>
        </p:grpSpPr>
        <p:sp>
          <p:nvSpPr>
            <p:cNvPr id="104" name="椭圆 103"/>
            <p:cNvSpPr/>
            <p:nvPr/>
          </p:nvSpPr>
          <p:spPr>
            <a:xfrm>
              <a:off x="228845" y="573835"/>
              <a:ext cx="558864" cy="558864"/>
            </a:xfrm>
            <a:prstGeom prst="ellipse">
              <a:avLst/>
            </a:prstGeom>
            <a:noFill/>
            <a:ln>
              <a:solidFill>
                <a:srgbClr val="F3E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544382" y="529440"/>
              <a:ext cx="172235" cy="172235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269314" y="1009080"/>
              <a:ext cx="129193" cy="129193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107" name="直接连接符 106"/>
          <p:cNvCxnSpPr/>
          <p:nvPr/>
        </p:nvCxnSpPr>
        <p:spPr>
          <a:xfrm>
            <a:off x="1145224" y="1071839"/>
            <a:ext cx="2372907" cy="0"/>
          </a:xfrm>
          <a:prstGeom prst="line">
            <a:avLst/>
          </a:prstGeom>
          <a:ln w="19050">
            <a:solidFill>
              <a:srgbClr val="F3E6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itle 17"/>
          <p:cNvSpPr txBox="1"/>
          <p:nvPr/>
        </p:nvSpPr>
        <p:spPr>
          <a:xfrm>
            <a:off x="654562" y="1009680"/>
            <a:ext cx="2059836" cy="3834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Basic Function</a:t>
            </a:r>
            <a:endParaRPr lang="en-US" altLang="zh-CN" sz="1800" b="1" spc="0" dirty="0">
              <a:solidFill>
                <a:schemeClr val="bg1"/>
              </a:solidFill>
              <a:latin typeface="Georgia" panose="02040502050405020303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">
        <p14:prism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3" y="0"/>
            <a:ext cx="12171493" cy="6858000"/>
          </a:xfrm>
          <a:prstGeom prst="rect">
            <a:avLst/>
          </a:prstGeom>
        </p:spPr>
      </p:pic>
      <p:grpSp>
        <p:nvGrpSpPr>
          <p:cNvPr id="12" name="Group 30"/>
          <p:cNvGrpSpPr/>
          <p:nvPr/>
        </p:nvGrpSpPr>
        <p:grpSpPr>
          <a:xfrm flipH="1">
            <a:off x="4272368" y="0"/>
            <a:ext cx="7909378" cy="7517335"/>
            <a:chOff x="0" y="0"/>
            <a:chExt cx="7909378" cy="7517335"/>
          </a:xfrm>
        </p:grpSpPr>
        <p:sp>
          <p:nvSpPr>
            <p:cNvPr id="13" name="Freeform 29"/>
            <p:cNvSpPr/>
            <p:nvPr/>
          </p:nvSpPr>
          <p:spPr>
            <a:xfrm>
              <a:off x="0" y="0"/>
              <a:ext cx="7909378" cy="6858000"/>
            </a:xfrm>
            <a:custGeom>
              <a:avLst/>
              <a:gdLst>
                <a:gd name="connsiteX0" fmla="*/ 0 w 7909378"/>
                <a:gd name="connsiteY0" fmla="*/ 0 h 6858000"/>
                <a:gd name="connsiteX1" fmla="*/ 3932040 w 7909378"/>
                <a:gd name="connsiteY1" fmla="*/ 0 h 6858000"/>
                <a:gd name="connsiteX2" fmla="*/ 7909378 w 7909378"/>
                <a:gd name="connsiteY2" fmla="*/ 6858000 h 6858000"/>
                <a:gd name="connsiteX3" fmla="*/ 0 w 7909378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378" h="6858000">
                  <a:moveTo>
                    <a:pt x="0" y="0"/>
                  </a:moveTo>
                  <a:lnTo>
                    <a:pt x="3932040" y="0"/>
                  </a:lnTo>
                  <a:lnTo>
                    <a:pt x="7909378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14" name="Freeform 18"/>
            <p:cNvSpPr/>
            <p:nvPr/>
          </p:nvSpPr>
          <p:spPr>
            <a:xfrm rot="19786510">
              <a:off x="6713062" y="2051373"/>
              <a:ext cx="660039" cy="5335414"/>
            </a:xfrm>
            <a:custGeom>
              <a:avLst/>
              <a:gdLst>
                <a:gd name="connsiteX0" fmla="*/ 29321 w 660039"/>
                <a:gd name="connsiteY0" fmla="*/ 0 h 5335414"/>
                <a:gd name="connsiteX1" fmla="*/ 660039 w 660039"/>
                <a:gd name="connsiteY1" fmla="*/ 367453 h 5335414"/>
                <a:gd name="connsiteX2" fmla="*/ 660038 w 660039"/>
                <a:gd name="connsiteY2" fmla="*/ 5335414 h 5335414"/>
                <a:gd name="connsiteX3" fmla="*/ 0 w 660039"/>
                <a:gd name="connsiteY3" fmla="*/ 4950879 h 5335414"/>
                <a:gd name="connsiteX4" fmla="*/ 0 w 660039"/>
                <a:gd name="connsiteY4" fmla="*/ 0 h 533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039" h="5335414">
                  <a:moveTo>
                    <a:pt x="29321" y="0"/>
                  </a:moveTo>
                  <a:lnTo>
                    <a:pt x="660039" y="367453"/>
                  </a:lnTo>
                  <a:lnTo>
                    <a:pt x="660038" y="5335414"/>
                  </a:lnTo>
                  <a:lnTo>
                    <a:pt x="0" y="4950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5" name="Freeform 19"/>
            <p:cNvSpPr/>
            <p:nvPr/>
          </p:nvSpPr>
          <p:spPr>
            <a:xfrm rot="19786510">
              <a:off x="5480337" y="882920"/>
              <a:ext cx="820480" cy="6634415"/>
            </a:xfrm>
            <a:custGeom>
              <a:avLst/>
              <a:gdLst>
                <a:gd name="connsiteX0" fmla="*/ 29321 w 660039"/>
                <a:gd name="connsiteY0" fmla="*/ 0 h 5335414"/>
                <a:gd name="connsiteX1" fmla="*/ 660039 w 660039"/>
                <a:gd name="connsiteY1" fmla="*/ 367453 h 5335414"/>
                <a:gd name="connsiteX2" fmla="*/ 660038 w 660039"/>
                <a:gd name="connsiteY2" fmla="*/ 5335414 h 5335414"/>
                <a:gd name="connsiteX3" fmla="*/ 0 w 660039"/>
                <a:gd name="connsiteY3" fmla="*/ 4950879 h 5335414"/>
                <a:gd name="connsiteX4" fmla="*/ 0 w 660039"/>
                <a:gd name="connsiteY4" fmla="*/ 0 h 533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039" h="5335414">
                  <a:moveTo>
                    <a:pt x="29321" y="0"/>
                  </a:moveTo>
                  <a:lnTo>
                    <a:pt x="660039" y="367453"/>
                  </a:lnTo>
                  <a:lnTo>
                    <a:pt x="660038" y="5335414"/>
                  </a:lnTo>
                  <a:lnTo>
                    <a:pt x="0" y="4950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7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</p:grpSp>
      <p:sp>
        <p:nvSpPr>
          <p:cNvPr id="16" name="TextBox 6"/>
          <p:cNvSpPr txBox="1"/>
          <p:nvPr/>
        </p:nvSpPr>
        <p:spPr>
          <a:xfrm>
            <a:off x="6533080" y="2685669"/>
            <a:ext cx="5269326" cy="16148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部署安装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prism isInverted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/>
          <a:stretch>
            <a:fillRect/>
          </a:stretch>
        </p:blipFill>
        <p:spPr>
          <a:xfrm>
            <a:off x="0" y="-36483"/>
            <a:ext cx="12192000" cy="69167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-37443"/>
            <a:ext cx="12192000" cy="6916709"/>
          </a:xfrm>
          <a:prstGeom prst="rect">
            <a:avLst/>
          </a:prstGeom>
          <a:gradFill>
            <a:gsLst>
              <a:gs pos="18000">
                <a:schemeClr val="tx1">
                  <a:alpha val="73000"/>
                </a:schemeClr>
              </a:gs>
              <a:gs pos="95000">
                <a:schemeClr val="tx1">
                  <a:alpha val="5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itle 6"/>
          <p:cNvSpPr txBox="1"/>
          <p:nvPr/>
        </p:nvSpPr>
        <p:spPr>
          <a:xfrm>
            <a:off x="866811" y="2347725"/>
            <a:ext cx="2365487" cy="6638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部署安装</a:t>
            </a:r>
            <a:endParaRPr 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10"/>
          <p:cNvSpPr/>
          <p:nvPr/>
        </p:nvSpPr>
        <p:spPr>
          <a:xfrm>
            <a:off x="512325" y="3154300"/>
            <a:ext cx="2719973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rPr>
              <a:t>不会破坏酒店内部设施</a:t>
            </a:r>
            <a:endParaRPr lang="id-ID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rPr>
              <a:t>3-5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rPr>
              <a:t>天快速部署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rPr>
              <a:t>售后极速响应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97156" y="2390042"/>
            <a:ext cx="469655" cy="511648"/>
            <a:chOff x="228845" y="529440"/>
            <a:chExt cx="558864" cy="608833"/>
          </a:xfrm>
        </p:grpSpPr>
        <p:sp>
          <p:nvSpPr>
            <p:cNvPr id="27" name="椭圆 26"/>
            <p:cNvSpPr/>
            <p:nvPr/>
          </p:nvSpPr>
          <p:spPr>
            <a:xfrm>
              <a:off x="228845" y="573835"/>
              <a:ext cx="558864" cy="558864"/>
            </a:xfrm>
            <a:prstGeom prst="ellipse">
              <a:avLst/>
            </a:prstGeom>
            <a:noFill/>
            <a:ln>
              <a:solidFill>
                <a:srgbClr val="F3E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544382" y="529440"/>
              <a:ext cx="172235" cy="172235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269314" y="1009080"/>
              <a:ext cx="129193" cy="129193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859391" y="2938998"/>
            <a:ext cx="2372907" cy="0"/>
          </a:xfrm>
          <a:prstGeom prst="line">
            <a:avLst/>
          </a:prstGeom>
          <a:ln w="19050">
            <a:solidFill>
              <a:srgbClr val="F3E6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5165201" y="326486"/>
            <a:ext cx="6842286" cy="2725664"/>
          </a:xfrm>
          <a:prstGeom prst="roundRect">
            <a:avLst/>
          </a:prstGeom>
          <a:noFill/>
          <a:ln>
            <a:solidFill>
              <a:srgbClr val="FF99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5489360" y="470330"/>
          <a:ext cx="6518127" cy="244326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518127"/>
              </a:tblGrid>
              <a:tr h="275993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勘察酒店设施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确定前台、厨房、餐厅、布草间、客房等设施的位置，是否有</a:t>
                      </a:r>
                      <a:r>
                        <a:rPr lang="en-US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CAD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图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275993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勘察物理隔离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安全门、台阶、斜坡（</a:t>
                      </a:r>
                      <a:r>
                        <a:rPr lang="en-US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&lt;8°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）、涉水区域、各通行区域宽度需</a:t>
                      </a:r>
                      <a:r>
                        <a:rPr lang="en-US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&gt;70cm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、长直过道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275993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勘察大厅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en-US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10m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直径圆是否能提供地点标志物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275993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勘察服务地点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确定酒店用品、商品、餐品、租赁商品等分别由哪个部门提供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275993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勘察充电桩位置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普通</a:t>
                      </a:r>
                      <a:r>
                        <a:rPr lang="en-US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220V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用电，靠墙</a:t>
                      </a:r>
                      <a:r>
                        <a:rPr lang="en-US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1m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的半径圆内没有障碍物，地面平整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275993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勘察网络</a:t>
                      </a:r>
                      <a:r>
                        <a:rPr lang="zh-CN" altLang="en-US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altLang="en-US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机器人运行环境</a:t>
                      </a:r>
                      <a:r>
                        <a:rPr lang="zh-CN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移动、联通、电信的</a:t>
                      </a:r>
                      <a:r>
                        <a:rPr lang="en-US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4G</a:t>
                      </a:r>
                      <a:r>
                        <a:rPr lang="zh-CN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信号强度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275993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勘察电梯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各层坎的高度、电梯内是否有镜子、其余见电梯勘察表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51131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勘察话机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电话交换机型号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sym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buSzPts val="1000"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zh-CN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导出客房电话清单</a:t>
                      </a:r>
                      <a:r>
                        <a:rPr lang="en-US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, </a:t>
                      </a:r>
                      <a:r>
                        <a:rPr lang="zh-CN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至少包括房间号</a:t>
                      </a:r>
                      <a:r>
                        <a:rPr lang="en-US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-</a:t>
                      </a:r>
                      <a:r>
                        <a:rPr lang="zh-CN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对应座机号</a:t>
                      </a:r>
                      <a:r>
                        <a:rPr lang="zh-CN" altLang="en-US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；</a:t>
                      </a:r>
                      <a:r>
                        <a:rPr lang="en-US" altLang="zh-CN" sz="1100" kern="10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    </a:t>
                      </a:r>
                      <a:r>
                        <a:rPr lang="zh-CN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需给机器人配置内网电话账号</a:t>
                      </a:r>
                      <a:r>
                        <a:rPr lang="en-US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(N</a:t>
                      </a:r>
                      <a:r>
                        <a:rPr lang="zh-CN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个机器人</a:t>
                      </a:r>
                      <a:r>
                        <a:rPr lang="en-US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+1</a:t>
                      </a:r>
                      <a:r>
                        <a:rPr lang="zh-CN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个</a:t>
                      </a:r>
                      <a:r>
                        <a:rPr lang="en-US" sz="1100" kern="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)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</a:tbl>
          </a:graphicData>
        </a:graphic>
      </p:graphicFrame>
      <p:sp>
        <p:nvSpPr>
          <p:cNvPr id="31" name="矩形: 圆角 30"/>
          <p:cNvSpPr/>
          <p:nvPr/>
        </p:nvSpPr>
        <p:spPr>
          <a:xfrm>
            <a:off x="5165201" y="3191281"/>
            <a:ext cx="6900336" cy="1862083"/>
          </a:xfrm>
          <a:prstGeom prst="roundRect">
            <a:avLst/>
          </a:prstGeom>
          <a:noFill/>
          <a:ln>
            <a:solidFill>
              <a:srgbClr val="FFEA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5489360" y="3221395"/>
          <a:ext cx="6374377" cy="172539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374377"/>
              </a:tblGrid>
              <a:tr h="389322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建图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对机器人要运行的线路进行建图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334019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打点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对机器人要运行的地点进行打点（类型见下一页）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334019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梯控设备安装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机器人、酒店、电梯维保团队三方共同安装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334019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电话系统接入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酒店提供电话系统接口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334019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机器人测试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各功能测试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</a:tbl>
          </a:graphicData>
        </a:graphic>
      </p:graphicFrame>
      <p:sp>
        <p:nvSpPr>
          <p:cNvPr id="32" name="矩形: 圆角 31"/>
          <p:cNvSpPr/>
          <p:nvPr/>
        </p:nvSpPr>
        <p:spPr>
          <a:xfrm>
            <a:off x="5165201" y="5195629"/>
            <a:ext cx="6900336" cy="1295356"/>
          </a:xfrm>
          <a:prstGeom prst="roundRect">
            <a:avLst/>
          </a:prstGeom>
          <a:noFill/>
          <a:ln>
            <a:solidFill>
              <a:srgbClr val="FF99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5489360" y="5299604"/>
          <a:ext cx="6909048" cy="108740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909048"/>
              </a:tblGrid>
              <a:tr h="334019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交付物料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机器人（含充电桩）、</a:t>
                      </a:r>
                      <a:r>
                        <a:rPr lang="zh-CN" altLang="en-US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客房送物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小程序、酒店管理后台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334019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使用及保养培训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现场讲解，发放使用手册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  <a:tr h="419367">
                <a:tc>
                  <a:txBody>
                    <a:bodyPr/>
                    <a:lstStyle/>
                    <a:p>
                      <a:pPr algn="l"/>
                      <a:r>
                        <a:rPr lang="zh-CN" sz="1100" b="1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售后技术经理对接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sym typeface="+mn-lt"/>
                        </a:rPr>
                        <a:t>：</a:t>
                      </a:r>
                      <a:r>
                        <a:rPr lang="zh-CN" sz="1100" kern="0" spc="60" dirty="0">
                          <a:solidFill>
                            <a:schemeClr val="bg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lt"/>
                        </a:rPr>
                        <a:t>建立联系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ea"/>
                        <a:sym typeface="+mn-lt"/>
                      </a:endParaRPr>
                    </a:p>
                  </a:txBody>
                  <a:tcPr marL="24161" marR="24161" marT="12080" marB="12080" anchor="ctr"/>
                </a:tc>
              </a:tr>
            </a:tbl>
          </a:graphicData>
        </a:graphic>
      </p:graphicFrame>
      <p:sp>
        <p:nvSpPr>
          <p:cNvPr id="15" name="矩形: 圆角 14"/>
          <p:cNvSpPr/>
          <p:nvPr/>
        </p:nvSpPr>
        <p:spPr>
          <a:xfrm>
            <a:off x="3840893" y="369234"/>
            <a:ext cx="1224112" cy="2640165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900600" y="15046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环境勘察</a:t>
            </a:r>
            <a:endParaRPr lang="zh-CN" altLang="en-US" b="1" dirty="0"/>
          </a:p>
        </p:txBody>
      </p:sp>
      <p:sp>
        <p:nvSpPr>
          <p:cNvPr id="34" name="矩形: 圆角 33"/>
          <p:cNvSpPr/>
          <p:nvPr/>
        </p:nvSpPr>
        <p:spPr>
          <a:xfrm>
            <a:off x="3840893" y="3185238"/>
            <a:ext cx="1224112" cy="1862083"/>
          </a:xfrm>
          <a:prstGeom prst="roundRect">
            <a:avLst/>
          </a:prstGeom>
          <a:solidFill>
            <a:srgbClr val="FFE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3895791" y="39703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入场部署</a:t>
            </a:r>
            <a:endParaRPr lang="zh-CN" altLang="en-US" b="1" dirty="0"/>
          </a:p>
        </p:txBody>
      </p:sp>
      <p:sp>
        <p:nvSpPr>
          <p:cNvPr id="36" name="矩形: 圆角 35"/>
          <p:cNvSpPr/>
          <p:nvPr/>
        </p:nvSpPr>
        <p:spPr>
          <a:xfrm>
            <a:off x="3840893" y="5195628"/>
            <a:ext cx="1224112" cy="1295357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3895791" y="56586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交付离场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">
        <p14:prism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69522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30750" y="-12700"/>
            <a:ext cx="12222749" cy="6934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88000"/>
                </a:schemeClr>
              </a:gs>
              <a:gs pos="46000">
                <a:schemeClr val="tx1">
                  <a:lumMod val="85000"/>
                  <a:lumOff val="15000"/>
                  <a:alpha val="64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9" name="图片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7775" r="28333" b="7876"/>
          <a:stretch>
            <a:fillRect/>
          </a:stretch>
        </p:blipFill>
        <p:spPr>
          <a:xfrm>
            <a:off x="-12906" y="227886"/>
            <a:ext cx="6294474" cy="67753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26389" y="190158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2750" hangingPunct="0">
              <a:defRPr/>
            </a:pPr>
            <a:r>
              <a:rPr lang="zh-CN" altLang="en-US" sz="1600" b="1" kern="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头部交互区</a:t>
            </a:r>
            <a:endParaRPr lang="zh-CN" altLang="en-US" sz="1600" b="1" kern="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94174" y="349660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2750" hangingPunct="0">
              <a:defRPr/>
            </a:pPr>
            <a:r>
              <a:rPr lang="zh-CN" altLang="en-US" sz="1600" b="1" kern="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功能模块区</a:t>
            </a:r>
            <a:endParaRPr lang="en-US" altLang="zh-CN" sz="1600" b="1" kern="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294175" y="532692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2750" hangingPunct="0">
              <a:defRPr/>
            </a:pPr>
            <a:r>
              <a:rPr lang="zh-CN" altLang="en-US" sz="1600" b="1" kern="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底盘行走区</a:t>
            </a:r>
            <a:endParaRPr lang="zh-CN" altLang="en-US" sz="1600" b="1" kern="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381168" y="1628300"/>
            <a:ext cx="1036601" cy="4302579"/>
            <a:chOff x="6457950" y="1875188"/>
            <a:chExt cx="603250" cy="2430112"/>
          </a:xfrm>
        </p:grpSpPr>
        <p:grpSp>
          <p:nvGrpSpPr>
            <p:cNvPr id="141" name="组合 140"/>
            <p:cNvGrpSpPr/>
            <p:nvPr/>
          </p:nvGrpSpPr>
          <p:grpSpPr>
            <a:xfrm>
              <a:off x="6457950" y="1875188"/>
              <a:ext cx="603250" cy="2430112"/>
              <a:chOff x="6457950" y="1875188"/>
              <a:chExt cx="603250" cy="2430112"/>
            </a:xfrm>
          </p:grpSpPr>
          <p:cxnSp>
            <p:nvCxnSpPr>
              <p:cNvPr id="206" name="直接连接符 205"/>
              <p:cNvCxnSpPr/>
              <p:nvPr/>
            </p:nvCxnSpPr>
            <p:spPr>
              <a:xfrm>
                <a:off x="6457950" y="1875188"/>
                <a:ext cx="603250" cy="0"/>
              </a:xfrm>
              <a:prstGeom prst="line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>
                <a:off x="6457950" y="2355850"/>
                <a:ext cx="603250" cy="0"/>
              </a:xfrm>
              <a:prstGeom prst="line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/>
              <p:cNvCxnSpPr/>
              <p:nvPr/>
            </p:nvCxnSpPr>
            <p:spPr>
              <a:xfrm>
                <a:off x="6457950" y="3765550"/>
                <a:ext cx="603250" cy="0"/>
              </a:xfrm>
              <a:prstGeom prst="line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/>
              <p:cNvCxnSpPr/>
              <p:nvPr/>
            </p:nvCxnSpPr>
            <p:spPr>
              <a:xfrm>
                <a:off x="6457950" y="4305300"/>
                <a:ext cx="603250" cy="0"/>
              </a:xfrm>
              <a:prstGeom prst="line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0" name="直接箭头连接符 199"/>
            <p:cNvCxnSpPr/>
            <p:nvPr/>
          </p:nvCxnSpPr>
          <p:spPr>
            <a:xfrm flipV="1">
              <a:off x="6759574" y="1875188"/>
              <a:ext cx="0" cy="80088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lg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箭头连接符 200"/>
            <p:cNvCxnSpPr/>
            <p:nvPr/>
          </p:nvCxnSpPr>
          <p:spPr>
            <a:xfrm>
              <a:off x="6759575" y="2247186"/>
              <a:ext cx="0" cy="80089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lg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箭头连接符 201"/>
            <p:cNvCxnSpPr/>
            <p:nvPr/>
          </p:nvCxnSpPr>
          <p:spPr>
            <a:xfrm flipV="1">
              <a:off x="6759573" y="2378078"/>
              <a:ext cx="0" cy="209548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lg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箭头连接符 202"/>
            <p:cNvCxnSpPr/>
            <p:nvPr/>
          </p:nvCxnSpPr>
          <p:spPr>
            <a:xfrm>
              <a:off x="6759574" y="3429000"/>
              <a:ext cx="0" cy="292100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lg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箭头连接符 203"/>
            <p:cNvCxnSpPr/>
            <p:nvPr/>
          </p:nvCxnSpPr>
          <p:spPr>
            <a:xfrm flipV="1">
              <a:off x="6759573" y="3810717"/>
              <a:ext cx="0" cy="80088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lg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箭头连接符 204"/>
            <p:cNvCxnSpPr/>
            <p:nvPr/>
          </p:nvCxnSpPr>
          <p:spPr>
            <a:xfrm>
              <a:off x="6759574" y="4166579"/>
              <a:ext cx="0" cy="80089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lg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Title text slide"/>
          <p:cNvSpPr txBox="1"/>
          <p:nvPr/>
        </p:nvSpPr>
        <p:spPr>
          <a:xfrm>
            <a:off x="5410279" y="358539"/>
            <a:ext cx="3160143" cy="543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397" tIns="25397" rIns="25397" bIns="25397" numCol="1" anchor="ctr">
            <a:spAutoFit/>
          </a:bodyPr>
          <a:lstStyle>
            <a:lvl1pPr algn="l">
              <a:defRPr sz="8000" b="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 defTabSz="412750" hangingPunct="0"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酒店服务机器人</a:t>
            </a:r>
            <a:endParaRPr sz="32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211" name="表格 18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018572" y="1327398"/>
          <a:ext cx="6879254" cy="5030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403"/>
                <a:gridCol w="2276224"/>
                <a:gridCol w="1163403"/>
                <a:gridCol w="2276224"/>
              </a:tblGrid>
              <a:tr h="60131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姓名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ROCKIT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131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尺寸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52cm×51cm×93cm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舱体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40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L</a:t>
                      </a:r>
                      <a:endParaRPr lang="en-US" altLang="zh-CN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131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重量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55kg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负重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50kg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1345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速度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0~1.2m/s 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自主变速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续航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6-8h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131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爬坡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&lt; 10°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过坎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&lt; 10mm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131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屏幕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顶部：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10.1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英寸 触摸屏         背部：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24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英寸 显示屏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131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基础功能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自主回充、自主乘坐电梯、自主拨打电话、智能建图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821681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三大功能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送物、巡游、接待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45714" marR="45714" marT="22857" marB="22857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69522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30750" y="-12700"/>
            <a:ext cx="12222749" cy="6934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88000"/>
                </a:schemeClr>
              </a:gs>
              <a:gs pos="46000">
                <a:schemeClr val="tx1">
                  <a:lumMod val="85000"/>
                  <a:lumOff val="15000"/>
                  <a:alpha val="64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4" name="组合 103"/>
          <p:cNvGrpSpPr/>
          <p:nvPr/>
        </p:nvGrpSpPr>
        <p:grpSpPr>
          <a:xfrm>
            <a:off x="228845" y="418225"/>
            <a:ext cx="11651729" cy="6094294"/>
            <a:chOff x="228845" y="418225"/>
            <a:chExt cx="11651729" cy="6094294"/>
          </a:xfrm>
        </p:grpSpPr>
        <p:sp>
          <p:nvSpPr>
            <p:cNvPr id="105" name="Oval 18"/>
            <p:cNvSpPr/>
            <p:nvPr/>
          </p:nvSpPr>
          <p:spPr>
            <a:xfrm>
              <a:off x="1277198" y="5239002"/>
              <a:ext cx="3004040" cy="576519"/>
            </a:xfrm>
            <a:prstGeom prst="ellipse">
              <a:avLst/>
            </a:prstGeom>
            <a:gradFill>
              <a:gsLst>
                <a:gs pos="100000">
                  <a:srgbClr val="000000">
                    <a:alpha val="0"/>
                  </a:srgbClr>
                </a:gs>
                <a:gs pos="0">
                  <a:srgbClr val="000000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06" name="图片 10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7" t="26833" r="62337" b="18951"/>
            <a:stretch>
              <a:fillRect/>
            </a:stretch>
          </p:blipFill>
          <p:spPr>
            <a:xfrm>
              <a:off x="7412609" y="1794065"/>
              <a:ext cx="2812918" cy="4001954"/>
            </a:xfrm>
            <a:prstGeom prst="rect">
              <a:avLst/>
            </a:prstGeom>
          </p:spPr>
        </p:pic>
        <p:pic>
          <p:nvPicPr>
            <p:cNvPr id="107" name="图片 10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3" t="13694" r="55971" b="20872"/>
            <a:stretch>
              <a:fillRect/>
            </a:stretch>
          </p:blipFill>
          <p:spPr>
            <a:xfrm>
              <a:off x="1539238" y="1624692"/>
              <a:ext cx="2920046" cy="4210301"/>
            </a:xfrm>
            <a:prstGeom prst="rect">
              <a:avLst/>
            </a:prstGeom>
          </p:spPr>
        </p:pic>
        <p:grpSp>
          <p:nvGrpSpPr>
            <p:cNvPr id="108" name="组合 107"/>
            <p:cNvGrpSpPr/>
            <p:nvPr/>
          </p:nvGrpSpPr>
          <p:grpSpPr>
            <a:xfrm>
              <a:off x="4176378" y="4250101"/>
              <a:ext cx="1520044" cy="443802"/>
              <a:chOff x="137049" y="4020901"/>
              <a:chExt cx="1520044" cy="443802"/>
            </a:xfrm>
          </p:grpSpPr>
          <p:sp>
            <p:nvSpPr>
              <p:cNvPr id="198" name="矩形: 圆角 197"/>
              <p:cNvSpPr/>
              <p:nvPr/>
            </p:nvSpPr>
            <p:spPr>
              <a:xfrm>
                <a:off x="137049" y="4020901"/>
                <a:ext cx="1520044" cy="443802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9" name="Progress bar"/>
              <p:cNvSpPr txBox="1"/>
              <p:nvPr/>
            </p:nvSpPr>
            <p:spPr>
              <a:xfrm>
                <a:off x="594905" y="4118766"/>
                <a:ext cx="604333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R="0" lvl="0" indent="0" defTabSz="412750" fontAlgn="auto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扬声器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>
              <a:off x="6059902" y="3805933"/>
              <a:ext cx="1365165" cy="444168"/>
              <a:chOff x="4490407" y="3985155"/>
              <a:chExt cx="1365165" cy="444168"/>
            </a:xfrm>
          </p:grpSpPr>
          <p:sp>
            <p:nvSpPr>
              <p:cNvPr id="196" name="矩形: 圆角 195"/>
              <p:cNvSpPr/>
              <p:nvPr/>
            </p:nvSpPr>
            <p:spPr>
              <a:xfrm>
                <a:off x="4490407" y="3985155"/>
                <a:ext cx="1365165" cy="444168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7" name="Progress bar"/>
              <p:cNvSpPr txBox="1"/>
              <p:nvPr/>
            </p:nvSpPr>
            <p:spPr>
              <a:xfrm>
                <a:off x="4778651" y="4092307"/>
                <a:ext cx="788677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R="0" lvl="0" indent="0" defTabSz="412750" fontAlgn="auto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运动底盘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6059867" y="2974750"/>
              <a:ext cx="1369726" cy="482830"/>
              <a:chOff x="6171401" y="2911842"/>
              <a:chExt cx="1369726" cy="482830"/>
            </a:xfrm>
          </p:grpSpPr>
          <p:sp>
            <p:nvSpPr>
              <p:cNvPr id="194" name="矩形: 圆角 193"/>
              <p:cNvSpPr/>
              <p:nvPr/>
            </p:nvSpPr>
            <p:spPr>
              <a:xfrm>
                <a:off x="6171401" y="2911842"/>
                <a:ext cx="1369726" cy="482830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5" name="Progress bar"/>
              <p:cNvSpPr txBox="1"/>
              <p:nvPr/>
            </p:nvSpPr>
            <p:spPr>
              <a:xfrm>
                <a:off x="6646271" y="3055530"/>
                <a:ext cx="419987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defTabSz="412750" hangingPunct="0"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灯带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1" name="组合 110"/>
            <p:cNvGrpSpPr/>
            <p:nvPr/>
          </p:nvGrpSpPr>
          <p:grpSpPr>
            <a:xfrm>
              <a:off x="10144275" y="3172694"/>
              <a:ext cx="1712273" cy="758598"/>
              <a:chOff x="9969439" y="1586273"/>
              <a:chExt cx="1805505" cy="758598"/>
            </a:xfrm>
          </p:grpSpPr>
          <p:sp>
            <p:nvSpPr>
              <p:cNvPr id="191" name="矩形: 圆角 190"/>
              <p:cNvSpPr/>
              <p:nvPr/>
            </p:nvSpPr>
            <p:spPr>
              <a:xfrm>
                <a:off x="9969439" y="1586273"/>
                <a:ext cx="1805505" cy="758598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2" name="Progress bar"/>
              <p:cNvSpPr txBox="1"/>
              <p:nvPr/>
            </p:nvSpPr>
            <p:spPr>
              <a:xfrm>
                <a:off x="10366135" y="1749091"/>
                <a:ext cx="1044596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R="0" lvl="0" indent="0" defTabSz="412750" fontAlgn="auto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24</a:t>
                </a: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寸显示屏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3" name="Progress bar"/>
              <p:cNvSpPr txBox="1"/>
              <p:nvPr/>
            </p:nvSpPr>
            <p:spPr>
              <a:xfrm>
                <a:off x="10131186" y="2037430"/>
                <a:ext cx="1514496" cy="2174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defTabSz="412750" eaLnBrk="1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可以播放视频、图片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10168301" y="4775062"/>
              <a:ext cx="1712273" cy="758595"/>
              <a:chOff x="9994773" y="3629928"/>
              <a:chExt cx="1712273" cy="758595"/>
            </a:xfrm>
          </p:grpSpPr>
          <p:sp>
            <p:nvSpPr>
              <p:cNvPr id="188" name="矩形: 圆角 187"/>
              <p:cNvSpPr/>
              <p:nvPr/>
            </p:nvSpPr>
            <p:spPr>
              <a:xfrm>
                <a:off x="9994773" y="3629928"/>
                <a:ext cx="1712273" cy="758595"/>
              </a:xfrm>
              <a:prstGeom prst="roundRect">
                <a:avLst>
                  <a:gd name="adj" fmla="val 12376"/>
                </a:avLst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9" name="Progress bar"/>
              <p:cNvSpPr txBox="1"/>
              <p:nvPr/>
            </p:nvSpPr>
            <p:spPr>
              <a:xfrm>
                <a:off x="10463978" y="3685572"/>
                <a:ext cx="788677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defTabSz="412750" hangingPunct="0"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急停按钮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0" name="Progress bar"/>
              <p:cNvSpPr txBox="1"/>
              <p:nvPr/>
            </p:nvSpPr>
            <p:spPr>
              <a:xfrm>
                <a:off x="10140171" y="3923676"/>
                <a:ext cx="1436291" cy="29956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defTabSz="412750" eaLnBrk="1" fontAlgn="auto" latinLnBrk="0" hangingPunc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紧急情况可直接按下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4176379" y="1728068"/>
              <a:ext cx="1520044" cy="1016630"/>
              <a:chOff x="137050" y="1374628"/>
              <a:chExt cx="1520044" cy="1016630"/>
            </a:xfrm>
          </p:grpSpPr>
          <p:sp>
            <p:nvSpPr>
              <p:cNvPr id="185" name="矩形: 圆角 184"/>
              <p:cNvSpPr/>
              <p:nvPr/>
            </p:nvSpPr>
            <p:spPr>
              <a:xfrm>
                <a:off x="137050" y="1374628"/>
                <a:ext cx="1520044" cy="1016630"/>
              </a:xfrm>
              <a:prstGeom prst="roundRect">
                <a:avLst>
                  <a:gd name="adj" fmla="val 12376"/>
                </a:avLst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6" name="Progress bar"/>
              <p:cNvSpPr txBox="1"/>
              <p:nvPr/>
            </p:nvSpPr>
            <p:spPr>
              <a:xfrm>
                <a:off x="401744" y="1524633"/>
                <a:ext cx="990656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R="0" lvl="0" indent="0" defTabSz="412750" fontAlgn="auto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10</a:t>
                </a: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寸操作屏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7" name="Progress bar"/>
              <p:cNvSpPr txBox="1"/>
              <p:nvPr/>
            </p:nvSpPr>
            <p:spPr>
              <a:xfrm>
                <a:off x="332815" y="1709643"/>
                <a:ext cx="1128514" cy="57265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defTabSz="412750" eaLnBrk="1" fontAlgn="auto" latinLnBrk="0" hangingPunc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使用机器人功能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0" marR="0" lvl="0" indent="0" defTabSz="412750" eaLnBrk="1" fontAlgn="auto" latinLnBrk="0" hangingPunc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显示机器人状态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4" name="组合 113"/>
            <p:cNvGrpSpPr/>
            <p:nvPr/>
          </p:nvGrpSpPr>
          <p:grpSpPr>
            <a:xfrm>
              <a:off x="4176378" y="3093615"/>
              <a:ext cx="1520044" cy="720956"/>
              <a:chOff x="137049" y="2826523"/>
              <a:chExt cx="1520044" cy="720956"/>
            </a:xfrm>
          </p:grpSpPr>
          <p:sp>
            <p:nvSpPr>
              <p:cNvPr id="182" name="矩形: 圆角 181"/>
              <p:cNvSpPr/>
              <p:nvPr/>
            </p:nvSpPr>
            <p:spPr>
              <a:xfrm>
                <a:off x="137049" y="2826523"/>
                <a:ext cx="1520044" cy="720956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3" name="Progress bar"/>
              <p:cNvSpPr txBox="1"/>
              <p:nvPr/>
            </p:nvSpPr>
            <p:spPr>
              <a:xfrm>
                <a:off x="687078" y="2937918"/>
                <a:ext cx="419987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defTabSz="412750" hangingPunct="0"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舱体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4" name="Progress bar"/>
              <p:cNvSpPr txBox="1"/>
              <p:nvPr/>
            </p:nvSpPr>
            <p:spPr>
              <a:xfrm>
                <a:off x="409758" y="3154536"/>
                <a:ext cx="974626" cy="29956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algn="r" defTabSz="412750" eaLnBrk="1" fontAlgn="auto" latinLnBrk="0" hangingPunc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放置配送物资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5" name="组合 114"/>
            <p:cNvGrpSpPr/>
            <p:nvPr/>
          </p:nvGrpSpPr>
          <p:grpSpPr>
            <a:xfrm>
              <a:off x="228845" y="1780692"/>
              <a:ext cx="1265544" cy="700967"/>
              <a:chOff x="4592576" y="1438660"/>
              <a:chExt cx="1265544" cy="700967"/>
            </a:xfrm>
          </p:grpSpPr>
          <p:sp>
            <p:nvSpPr>
              <p:cNvPr id="179" name="矩形: 圆角 178"/>
              <p:cNvSpPr/>
              <p:nvPr/>
            </p:nvSpPr>
            <p:spPr>
              <a:xfrm>
                <a:off x="4592576" y="1438660"/>
                <a:ext cx="1265544" cy="700967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0" name="Progress bar"/>
              <p:cNvSpPr txBox="1"/>
              <p:nvPr/>
            </p:nvSpPr>
            <p:spPr>
              <a:xfrm>
                <a:off x="4738837" y="1549546"/>
                <a:ext cx="973023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defTabSz="412750" eaLnBrk="1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环形麦克风</a:t>
                </a:r>
                <a:endParaRPr kumimoji="0" sz="14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1" name="Progress bar"/>
              <p:cNvSpPr txBox="1"/>
              <p:nvPr/>
            </p:nvSpPr>
            <p:spPr>
              <a:xfrm>
                <a:off x="4738035" y="1833546"/>
                <a:ext cx="974626" cy="2174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defTabSz="412750" eaLnBrk="1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机器人的耳朵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6" name="组合 115"/>
            <p:cNvGrpSpPr/>
            <p:nvPr/>
          </p:nvGrpSpPr>
          <p:grpSpPr>
            <a:xfrm>
              <a:off x="4176378" y="4953604"/>
              <a:ext cx="1520039" cy="720953"/>
              <a:chOff x="137049" y="4847514"/>
              <a:chExt cx="1520039" cy="720953"/>
            </a:xfrm>
          </p:grpSpPr>
          <p:sp>
            <p:nvSpPr>
              <p:cNvPr id="176" name="矩形: 圆角 175"/>
              <p:cNvSpPr/>
              <p:nvPr/>
            </p:nvSpPr>
            <p:spPr>
              <a:xfrm>
                <a:off x="137049" y="4847514"/>
                <a:ext cx="1520039" cy="720953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7" name="Progress bar"/>
              <p:cNvSpPr txBox="1"/>
              <p:nvPr/>
            </p:nvSpPr>
            <p:spPr>
              <a:xfrm>
                <a:off x="594902" y="4948458"/>
                <a:ext cx="604333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defTabSz="412750" hangingPunct="0"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充电片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8" name="Progress bar"/>
              <p:cNvSpPr txBox="1"/>
              <p:nvPr/>
            </p:nvSpPr>
            <p:spPr>
              <a:xfrm>
                <a:off x="332811" y="5194476"/>
                <a:ext cx="1128514" cy="29956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defTabSz="412750" eaLnBrk="1" fontAlgn="auto" latinLnBrk="0" hangingPunc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用于机器人充电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>
              <a:off x="228845" y="2839101"/>
              <a:ext cx="1264453" cy="700967"/>
              <a:chOff x="4592576" y="2497289"/>
              <a:chExt cx="1264453" cy="700967"/>
            </a:xfrm>
          </p:grpSpPr>
          <p:sp>
            <p:nvSpPr>
              <p:cNvPr id="173" name="矩形: 圆角 172"/>
              <p:cNvSpPr/>
              <p:nvPr/>
            </p:nvSpPr>
            <p:spPr>
              <a:xfrm>
                <a:off x="4592576" y="2497289"/>
                <a:ext cx="1264453" cy="700967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4" name="Progress bar"/>
              <p:cNvSpPr txBox="1"/>
              <p:nvPr/>
            </p:nvSpPr>
            <p:spPr>
              <a:xfrm>
                <a:off x="4738291" y="2598932"/>
                <a:ext cx="973023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defTabSz="412750" hangingPunct="0"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前置摄像头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5" name="Progress bar"/>
              <p:cNvSpPr txBox="1"/>
              <p:nvPr/>
            </p:nvSpPr>
            <p:spPr>
              <a:xfrm>
                <a:off x="4891378" y="2882932"/>
                <a:ext cx="666849" cy="2174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defTabSz="412750" eaLnBrk="1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用于避障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8" name="组合 117"/>
            <p:cNvGrpSpPr/>
            <p:nvPr/>
          </p:nvGrpSpPr>
          <p:grpSpPr>
            <a:xfrm>
              <a:off x="10144275" y="1978636"/>
              <a:ext cx="1712273" cy="700575"/>
              <a:chOff x="9970747" y="2705742"/>
              <a:chExt cx="1712273" cy="700575"/>
            </a:xfrm>
          </p:grpSpPr>
          <p:sp>
            <p:nvSpPr>
              <p:cNvPr id="170" name="矩形: 圆角 169"/>
              <p:cNvSpPr/>
              <p:nvPr/>
            </p:nvSpPr>
            <p:spPr>
              <a:xfrm>
                <a:off x="9970747" y="2705742"/>
                <a:ext cx="1712273" cy="700575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1" name="Progress bar"/>
              <p:cNvSpPr txBox="1"/>
              <p:nvPr/>
            </p:nvSpPr>
            <p:spPr>
              <a:xfrm>
                <a:off x="10340372" y="2816542"/>
                <a:ext cx="973023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defTabSz="412750" hangingPunct="0"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后置摄像头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2" name="Progress bar"/>
              <p:cNvSpPr txBox="1"/>
              <p:nvPr/>
            </p:nvSpPr>
            <p:spPr>
              <a:xfrm>
                <a:off x="10493459" y="3104881"/>
                <a:ext cx="666849" cy="2174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defTabSz="412750" eaLnBrk="1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用于拍照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9" name="组合 118"/>
            <p:cNvGrpSpPr/>
            <p:nvPr/>
          </p:nvGrpSpPr>
          <p:grpSpPr>
            <a:xfrm>
              <a:off x="6059903" y="4558852"/>
              <a:ext cx="1365164" cy="457970"/>
              <a:chOff x="6171437" y="5081701"/>
              <a:chExt cx="1365164" cy="457970"/>
            </a:xfrm>
          </p:grpSpPr>
          <p:sp>
            <p:nvSpPr>
              <p:cNvPr id="168" name="矩形: 圆角 167"/>
              <p:cNvSpPr/>
              <p:nvPr/>
            </p:nvSpPr>
            <p:spPr>
              <a:xfrm>
                <a:off x="6171437" y="5081701"/>
                <a:ext cx="1365164" cy="457970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9" name="Progress bar"/>
              <p:cNvSpPr txBox="1"/>
              <p:nvPr/>
            </p:nvSpPr>
            <p:spPr>
              <a:xfrm>
                <a:off x="6644026" y="5192535"/>
                <a:ext cx="419987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defTabSz="412750" hangingPunct="0"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轮灯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20" name="组合 119"/>
            <p:cNvGrpSpPr/>
            <p:nvPr/>
          </p:nvGrpSpPr>
          <p:grpSpPr>
            <a:xfrm>
              <a:off x="228846" y="3820413"/>
              <a:ext cx="1253800" cy="700970"/>
              <a:chOff x="6287362" y="3678289"/>
              <a:chExt cx="1253800" cy="700970"/>
            </a:xfrm>
          </p:grpSpPr>
          <p:sp>
            <p:nvSpPr>
              <p:cNvPr id="165" name="矩形: 圆角 164"/>
              <p:cNvSpPr/>
              <p:nvPr/>
            </p:nvSpPr>
            <p:spPr>
              <a:xfrm>
                <a:off x="6287362" y="3678289"/>
                <a:ext cx="1253800" cy="700970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6" name="Progress bar"/>
              <p:cNvSpPr txBox="1"/>
              <p:nvPr/>
            </p:nvSpPr>
            <p:spPr>
              <a:xfrm>
                <a:off x="6519924" y="3776697"/>
                <a:ext cx="788677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R="0" lvl="0" indent="0" defTabSz="412750" fontAlgn="auto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激光雷达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7" name="Progress bar"/>
              <p:cNvSpPr txBox="1"/>
              <p:nvPr/>
            </p:nvSpPr>
            <p:spPr>
              <a:xfrm>
                <a:off x="6426949" y="3995861"/>
                <a:ext cx="974626" cy="29956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algn="r" defTabSz="412750" eaLnBrk="1" fontAlgn="auto" latinLnBrk="0" hangingPunc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用于建图定位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>
              <a:off x="6059901" y="1981431"/>
              <a:ext cx="1374193" cy="473604"/>
              <a:chOff x="6083431" y="1792588"/>
              <a:chExt cx="1462198" cy="473604"/>
            </a:xfrm>
          </p:grpSpPr>
          <p:sp>
            <p:nvSpPr>
              <p:cNvPr id="163" name="矩形: 圆角 162"/>
              <p:cNvSpPr/>
              <p:nvPr/>
            </p:nvSpPr>
            <p:spPr>
              <a:xfrm>
                <a:off x="6083431" y="1792588"/>
                <a:ext cx="1462198" cy="473604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4" name="Progress bar"/>
              <p:cNvSpPr txBox="1"/>
              <p:nvPr/>
            </p:nvSpPr>
            <p:spPr>
              <a:xfrm>
                <a:off x="6493012" y="1928130"/>
                <a:ext cx="643035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R="0" lvl="0" indent="0" defTabSz="412750" fontAlgn="auto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散热孔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228846" y="4875512"/>
              <a:ext cx="1253799" cy="626539"/>
              <a:chOff x="4603230" y="2497289"/>
              <a:chExt cx="1253799" cy="626539"/>
            </a:xfrm>
          </p:grpSpPr>
          <p:sp>
            <p:nvSpPr>
              <p:cNvPr id="160" name="矩形: 圆角 159"/>
              <p:cNvSpPr/>
              <p:nvPr/>
            </p:nvSpPr>
            <p:spPr>
              <a:xfrm>
                <a:off x="4603230" y="2497289"/>
                <a:ext cx="1253799" cy="626539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1" name="Progress bar"/>
              <p:cNvSpPr txBox="1"/>
              <p:nvPr/>
            </p:nvSpPr>
            <p:spPr>
              <a:xfrm>
                <a:off x="4743618" y="2577938"/>
                <a:ext cx="973023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defTabSz="412750" hangingPunct="0"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深度摄像头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2" name="Progress bar"/>
              <p:cNvSpPr txBox="1"/>
              <p:nvPr/>
            </p:nvSpPr>
            <p:spPr>
              <a:xfrm>
                <a:off x="4896705" y="2861938"/>
                <a:ext cx="666849" cy="2174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defTabSz="412750" eaLnBrk="1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用于避障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>
              <a:off x="6049821" y="5265194"/>
              <a:ext cx="1372835" cy="718191"/>
              <a:chOff x="603286" y="5048772"/>
              <a:chExt cx="1372835" cy="718191"/>
            </a:xfrm>
          </p:grpSpPr>
          <p:sp>
            <p:nvSpPr>
              <p:cNvPr id="157" name="矩形: 圆角 156"/>
              <p:cNvSpPr/>
              <p:nvPr/>
            </p:nvSpPr>
            <p:spPr>
              <a:xfrm>
                <a:off x="603286" y="5048772"/>
                <a:ext cx="1372835" cy="718191"/>
              </a:xfrm>
              <a:prstGeom prst="roundRect">
                <a:avLst/>
              </a:prstGeom>
              <a:solidFill>
                <a:schemeClr val="bg1">
                  <a:alpha val="24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8" name="Progress bar"/>
              <p:cNvSpPr txBox="1"/>
              <p:nvPr/>
            </p:nvSpPr>
            <p:spPr>
              <a:xfrm>
                <a:off x="711019" y="5144153"/>
                <a:ext cx="1157368" cy="2451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R="0" lvl="0" indent="0" defTabSz="412750" fontAlgn="auto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 kern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超声波传感器</a:t>
                </a:r>
                <a:endParaRPr sz="14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9" name="Progress bar"/>
              <p:cNvSpPr txBox="1"/>
              <p:nvPr/>
            </p:nvSpPr>
            <p:spPr>
              <a:xfrm>
                <a:off x="956279" y="5390171"/>
                <a:ext cx="666849" cy="29956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lnSpc>
                    <a:spcPct val="90000"/>
                  </a:lnSpc>
                  <a:defRPr sz="4000" baseline="0">
                    <a:solidFill>
                      <a:srgbClr val="2F3235"/>
                    </a:solidFill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pPr marL="0" marR="0" lvl="0" indent="0" algn="r" defTabSz="412750" eaLnBrk="1" fontAlgn="auto" latinLnBrk="0" hangingPunc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用于避障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cxnSp>
          <p:nvCxnSpPr>
            <p:cNvPr id="124" name="直接连接符 123"/>
            <p:cNvCxnSpPr/>
            <p:nvPr/>
          </p:nvCxnSpPr>
          <p:spPr>
            <a:xfrm>
              <a:off x="7536602" y="2213216"/>
              <a:ext cx="692998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25" name="直接连接符 124"/>
            <p:cNvCxnSpPr/>
            <p:nvPr/>
          </p:nvCxnSpPr>
          <p:spPr>
            <a:xfrm>
              <a:off x="7536601" y="3268141"/>
              <a:ext cx="919575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26" name="直接连接符 125"/>
            <p:cNvCxnSpPr/>
            <p:nvPr/>
          </p:nvCxnSpPr>
          <p:spPr>
            <a:xfrm>
              <a:off x="7541681" y="4022601"/>
              <a:ext cx="1150199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27" name="直接连接符 126"/>
            <p:cNvCxnSpPr/>
            <p:nvPr/>
          </p:nvCxnSpPr>
          <p:spPr>
            <a:xfrm>
              <a:off x="7556921" y="4822748"/>
              <a:ext cx="555434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28" name="直接连接符 127"/>
            <p:cNvCxnSpPr/>
            <p:nvPr/>
          </p:nvCxnSpPr>
          <p:spPr>
            <a:xfrm>
              <a:off x="7579262" y="5649228"/>
              <a:ext cx="1349487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29" name="直接连接符 128"/>
            <p:cNvCxnSpPr/>
            <p:nvPr/>
          </p:nvCxnSpPr>
          <p:spPr>
            <a:xfrm>
              <a:off x="9570572" y="5078758"/>
              <a:ext cx="555434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0" name="直接连接符 129"/>
            <p:cNvCxnSpPr/>
            <p:nvPr/>
          </p:nvCxnSpPr>
          <p:spPr>
            <a:xfrm>
              <a:off x="9312696" y="3540068"/>
              <a:ext cx="746592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1" name="直接连接符 130"/>
            <p:cNvCxnSpPr/>
            <p:nvPr/>
          </p:nvCxnSpPr>
          <p:spPr>
            <a:xfrm>
              <a:off x="9478935" y="2262857"/>
              <a:ext cx="580353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2" name="直接连接符 131"/>
            <p:cNvCxnSpPr/>
            <p:nvPr/>
          </p:nvCxnSpPr>
          <p:spPr>
            <a:xfrm flipV="1">
              <a:off x="8928749" y="5291053"/>
              <a:ext cx="0" cy="358176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3" name="直接连接符 132"/>
            <p:cNvCxnSpPr/>
            <p:nvPr/>
          </p:nvCxnSpPr>
          <p:spPr>
            <a:xfrm>
              <a:off x="1695809" y="2078152"/>
              <a:ext cx="898083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4" name="直接连接符 133"/>
            <p:cNvCxnSpPr/>
            <p:nvPr/>
          </p:nvCxnSpPr>
          <p:spPr>
            <a:xfrm>
              <a:off x="1648284" y="3125342"/>
              <a:ext cx="1545446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5" name="直接连接符 134"/>
            <p:cNvCxnSpPr/>
            <p:nvPr/>
          </p:nvCxnSpPr>
          <p:spPr>
            <a:xfrm>
              <a:off x="1695809" y="4169157"/>
              <a:ext cx="1745867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6" name="直接连接符 135"/>
            <p:cNvCxnSpPr/>
            <p:nvPr/>
          </p:nvCxnSpPr>
          <p:spPr>
            <a:xfrm>
              <a:off x="1706462" y="5197930"/>
              <a:ext cx="1702846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7" name="直接连接符 136"/>
            <p:cNvCxnSpPr/>
            <p:nvPr/>
          </p:nvCxnSpPr>
          <p:spPr>
            <a:xfrm>
              <a:off x="3002145" y="2213216"/>
              <a:ext cx="1026655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8" name="直接连接符 137"/>
            <p:cNvCxnSpPr/>
            <p:nvPr/>
          </p:nvCxnSpPr>
          <p:spPr>
            <a:xfrm>
              <a:off x="3325827" y="3447545"/>
              <a:ext cx="702973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39" name="直接连接符 138"/>
            <p:cNvCxnSpPr/>
            <p:nvPr/>
          </p:nvCxnSpPr>
          <p:spPr>
            <a:xfrm>
              <a:off x="3751647" y="4472002"/>
              <a:ext cx="277153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40" name="直接连接符 139"/>
            <p:cNvCxnSpPr/>
            <p:nvPr/>
          </p:nvCxnSpPr>
          <p:spPr>
            <a:xfrm>
              <a:off x="3647978" y="5291053"/>
              <a:ext cx="484489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42" name="直接连接符 141"/>
            <p:cNvCxnSpPr/>
            <p:nvPr/>
          </p:nvCxnSpPr>
          <p:spPr>
            <a:xfrm flipV="1">
              <a:off x="3409308" y="5078758"/>
              <a:ext cx="106164" cy="110024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43" name="直接连接符 142"/>
            <p:cNvCxnSpPr/>
            <p:nvPr/>
          </p:nvCxnSpPr>
          <p:spPr>
            <a:xfrm flipV="1">
              <a:off x="3441676" y="4169158"/>
              <a:ext cx="0" cy="458594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44" name="直接连接符 143"/>
            <p:cNvCxnSpPr/>
            <p:nvPr/>
          </p:nvCxnSpPr>
          <p:spPr>
            <a:xfrm flipV="1">
              <a:off x="3193730" y="2373812"/>
              <a:ext cx="0" cy="725293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45" name="直接连接符 144"/>
            <p:cNvCxnSpPr/>
            <p:nvPr/>
          </p:nvCxnSpPr>
          <p:spPr>
            <a:xfrm flipV="1">
              <a:off x="8112355" y="4847432"/>
              <a:ext cx="0" cy="358176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46" name="直接连接符 145"/>
            <p:cNvCxnSpPr/>
            <p:nvPr/>
          </p:nvCxnSpPr>
          <p:spPr>
            <a:xfrm flipV="1">
              <a:off x="8665639" y="4022601"/>
              <a:ext cx="0" cy="1166181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47" name="直接连接符 146"/>
            <p:cNvCxnSpPr/>
            <p:nvPr/>
          </p:nvCxnSpPr>
          <p:spPr>
            <a:xfrm flipV="1">
              <a:off x="8456176" y="3260481"/>
              <a:ext cx="0" cy="358176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cxnSp>
          <p:nvCxnSpPr>
            <p:cNvPr id="148" name="直接连接符 147"/>
            <p:cNvCxnSpPr/>
            <p:nvPr/>
          </p:nvCxnSpPr>
          <p:spPr>
            <a:xfrm flipV="1">
              <a:off x="9570572" y="4640266"/>
              <a:ext cx="0" cy="438492"/>
            </a:xfrm>
            <a:prstGeom prst="line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lgDash"/>
              <a:miter lim="400000"/>
            </a:ln>
            <a:effectLst/>
            <a:sp3d/>
          </p:spPr>
        </p:cxnSp>
        <p:sp>
          <p:nvSpPr>
            <p:cNvPr id="149" name="Oval 18"/>
            <p:cNvSpPr/>
            <p:nvPr/>
          </p:nvSpPr>
          <p:spPr>
            <a:xfrm>
              <a:off x="7836076" y="5936000"/>
              <a:ext cx="3004040" cy="576519"/>
            </a:xfrm>
            <a:prstGeom prst="ellipse">
              <a:avLst/>
            </a:prstGeom>
            <a:gradFill>
              <a:gsLst>
                <a:gs pos="100000">
                  <a:srgbClr val="000000">
                    <a:alpha val="0"/>
                  </a:srgbClr>
                </a:gs>
                <a:gs pos="0">
                  <a:srgbClr val="000000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0" name="Title 17"/>
            <p:cNvSpPr txBox="1"/>
            <p:nvPr/>
          </p:nvSpPr>
          <p:spPr>
            <a:xfrm>
              <a:off x="1136039" y="418225"/>
              <a:ext cx="2728240" cy="61385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50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硬件介绍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51" name="组合 150"/>
            <p:cNvGrpSpPr/>
            <p:nvPr/>
          </p:nvGrpSpPr>
          <p:grpSpPr>
            <a:xfrm>
              <a:off x="682989" y="522883"/>
              <a:ext cx="469655" cy="511648"/>
              <a:chOff x="228845" y="529440"/>
              <a:chExt cx="558864" cy="608833"/>
            </a:xfrm>
          </p:grpSpPr>
          <p:sp>
            <p:nvSpPr>
              <p:cNvPr id="154" name="椭圆 153"/>
              <p:cNvSpPr/>
              <p:nvPr/>
            </p:nvSpPr>
            <p:spPr>
              <a:xfrm>
                <a:off x="228845" y="573835"/>
                <a:ext cx="558864" cy="558864"/>
              </a:xfrm>
              <a:prstGeom prst="ellipse">
                <a:avLst/>
              </a:prstGeom>
              <a:noFill/>
              <a:ln>
                <a:solidFill>
                  <a:srgbClr val="F3E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544382" y="529440"/>
                <a:ext cx="172235" cy="172235"/>
              </a:xfrm>
              <a:prstGeom prst="ellipse">
                <a:avLst/>
              </a:prstGeom>
              <a:gradFill>
                <a:gsLst>
                  <a:gs pos="23000">
                    <a:srgbClr val="F3E6CA"/>
                  </a:gs>
                  <a:gs pos="100000">
                    <a:srgbClr val="E68C2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269314" y="1009080"/>
                <a:ext cx="129193" cy="129193"/>
              </a:xfrm>
              <a:prstGeom prst="ellipse">
                <a:avLst/>
              </a:prstGeom>
              <a:gradFill>
                <a:gsLst>
                  <a:gs pos="23000">
                    <a:srgbClr val="F3E6CA"/>
                  </a:gs>
                  <a:gs pos="100000">
                    <a:srgbClr val="E68C2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52" name="直接连接符 151"/>
            <p:cNvCxnSpPr/>
            <p:nvPr/>
          </p:nvCxnSpPr>
          <p:spPr>
            <a:xfrm>
              <a:off x="1145224" y="1071839"/>
              <a:ext cx="2372907" cy="0"/>
            </a:xfrm>
            <a:prstGeom prst="line">
              <a:avLst/>
            </a:prstGeom>
            <a:ln w="19050">
              <a:solidFill>
                <a:srgbClr val="F3E6C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itle 17"/>
            <p:cNvSpPr txBox="1"/>
            <p:nvPr/>
          </p:nvSpPr>
          <p:spPr>
            <a:xfrm>
              <a:off x="654562" y="1009680"/>
              <a:ext cx="3374238" cy="35817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50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800" b="1" spc="0" dirty="0">
                  <a:solidFill>
                    <a:schemeClr val="bg1"/>
                  </a:solidFill>
                  <a:latin typeface="Georgia" panose="02040502050405020303" pitchFamily="18" charset="0"/>
                  <a:ea typeface="微软雅黑" panose="020B0503020204020204" pitchFamily="34" charset="-122"/>
                  <a:cs typeface="+mn-ea"/>
                  <a:sym typeface="+mn-lt"/>
                </a:rPr>
                <a:t>Hardware Introduction</a:t>
              </a:r>
              <a:endParaRPr lang="en-US" altLang="zh-CN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69522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693952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88000"/>
                </a:schemeClr>
              </a:gs>
              <a:gs pos="46000">
                <a:schemeClr val="tx1">
                  <a:lumMod val="85000"/>
                  <a:lumOff val="15000"/>
                  <a:alpha val="64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ectangle 19"/>
          <p:cNvSpPr/>
          <p:nvPr/>
        </p:nvSpPr>
        <p:spPr>
          <a:xfrm>
            <a:off x="558800" y="4968554"/>
            <a:ext cx="5249008" cy="1342794"/>
          </a:xfrm>
          <a:prstGeom prst="rect">
            <a:avLst/>
          </a:prstGeom>
          <a:solidFill>
            <a:srgbClr val="D4121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Rectangle 21"/>
          <p:cNvSpPr/>
          <p:nvPr/>
        </p:nvSpPr>
        <p:spPr>
          <a:xfrm>
            <a:off x="6227730" y="4968554"/>
            <a:ext cx="5515744" cy="1342794"/>
          </a:xfrm>
          <a:prstGeom prst="rect">
            <a:avLst/>
          </a:prstGeom>
          <a:solidFill>
            <a:srgbClr val="FF818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7A3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Title text slide"/>
          <p:cNvSpPr txBox="1"/>
          <p:nvPr/>
        </p:nvSpPr>
        <p:spPr>
          <a:xfrm>
            <a:off x="6358430" y="5146273"/>
            <a:ext cx="5385044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spAutoFit/>
          </a:bodyPr>
          <a:lstStyle>
            <a:lvl1pPr algn="l">
              <a:defRPr sz="8000" b="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配套管理后台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711239" y="5146274"/>
            <a:ext cx="4927890" cy="886203"/>
            <a:chOff x="1492679" y="2592677"/>
            <a:chExt cx="4927890" cy="886203"/>
          </a:xfrm>
        </p:grpSpPr>
        <p:sp>
          <p:nvSpPr>
            <p:cNvPr id="28" name="Title text slide"/>
            <p:cNvSpPr txBox="1"/>
            <p:nvPr/>
          </p:nvSpPr>
          <p:spPr>
            <a:xfrm>
              <a:off x="2117356" y="2592677"/>
              <a:ext cx="367853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defRPr sz="8000" b="0">
                  <a:solidFill>
                    <a:srgbClr val="FFFFFF"/>
                  </a:solidFill>
                  <a:latin typeface="Maven Pro Medium"/>
                  <a:ea typeface="Maven Pro Medium"/>
                  <a:cs typeface="Maven Pro Medium"/>
                  <a:sym typeface="Maven Pro Medium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配套小程序，即扫即用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Title text slide"/>
            <p:cNvSpPr txBox="1"/>
            <p:nvPr/>
          </p:nvSpPr>
          <p:spPr>
            <a:xfrm>
              <a:off x="1492679" y="3153022"/>
              <a:ext cx="4927890" cy="325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defRPr sz="8000" b="0">
                  <a:solidFill>
                    <a:srgbClr val="FFFFFF"/>
                  </a:solidFill>
                  <a:latin typeface="Maven Pro Medium"/>
                  <a:ea typeface="Maven Pro Medium"/>
                  <a:cs typeface="Maven Pro Medium"/>
                  <a:sym typeface="Maven Pro Medium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客房服务小程序、帮取帮送小程序</a:t>
              </a:r>
              <a:r>
                <a:rPr lang="zh-CN" altLang="en-US" sz="16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、洛骐管理小程序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0" name="Title text slide"/>
          <p:cNvSpPr txBox="1"/>
          <p:nvPr/>
        </p:nvSpPr>
        <p:spPr>
          <a:xfrm>
            <a:off x="7090685" y="5706619"/>
            <a:ext cx="4319085" cy="325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spAutoFit/>
          </a:bodyPr>
          <a:lstStyle>
            <a:lvl1pPr algn="l">
              <a:defRPr sz="8000" b="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查看机器人运行绩效、商品管理、机器人管理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933558" y="1706474"/>
            <a:ext cx="5935666" cy="3262080"/>
            <a:chOff x="4526606" y="1630502"/>
            <a:chExt cx="7180361" cy="3946130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606" y="1630502"/>
              <a:ext cx="7180361" cy="39461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10596" y="1928776"/>
              <a:ext cx="4979323" cy="2842364"/>
            </a:xfrm>
            <a:prstGeom prst="rect">
              <a:avLst/>
            </a:prstGeom>
          </p:spPr>
        </p:pic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7185" y="1844715"/>
            <a:ext cx="1450871" cy="290174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67" y="1828523"/>
            <a:ext cx="1450569" cy="2901137"/>
          </a:xfrm>
          <a:prstGeom prst="rect">
            <a:avLst/>
          </a:prstGeom>
        </p:spPr>
      </p:pic>
      <p:sp>
        <p:nvSpPr>
          <p:cNvPr id="37" name="Title 17"/>
          <p:cNvSpPr txBox="1"/>
          <p:nvPr/>
        </p:nvSpPr>
        <p:spPr>
          <a:xfrm>
            <a:off x="1145224" y="437703"/>
            <a:ext cx="4301248" cy="63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spc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配套小程序及管理后台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82989" y="522883"/>
            <a:ext cx="469655" cy="511648"/>
            <a:chOff x="228845" y="529440"/>
            <a:chExt cx="558864" cy="608833"/>
          </a:xfrm>
        </p:grpSpPr>
        <p:sp>
          <p:nvSpPr>
            <p:cNvPr id="39" name="椭圆 38"/>
            <p:cNvSpPr/>
            <p:nvPr/>
          </p:nvSpPr>
          <p:spPr>
            <a:xfrm>
              <a:off x="228845" y="573835"/>
              <a:ext cx="558864" cy="558864"/>
            </a:xfrm>
            <a:prstGeom prst="ellipse">
              <a:avLst/>
            </a:prstGeom>
            <a:noFill/>
            <a:ln>
              <a:solidFill>
                <a:srgbClr val="F3E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544382" y="529440"/>
              <a:ext cx="172235" cy="172235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269314" y="1009080"/>
              <a:ext cx="129193" cy="129193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2" name="直接连接符 41"/>
          <p:cNvCxnSpPr/>
          <p:nvPr/>
        </p:nvCxnSpPr>
        <p:spPr>
          <a:xfrm>
            <a:off x="1145224" y="1071839"/>
            <a:ext cx="2372907" cy="0"/>
          </a:xfrm>
          <a:prstGeom prst="line">
            <a:avLst/>
          </a:prstGeom>
          <a:ln w="19050">
            <a:solidFill>
              <a:srgbClr val="F3E6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7"/>
          <p:cNvSpPr txBox="1"/>
          <p:nvPr/>
        </p:nvSpPr>
        <p:spPr>
          <a:xfrm>
            <a:off x="654561" y="1009680"/>
            <a:ext cx="5799401" cy="2701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Supporting Applets and Management Backend</a:t>
            </a:r>
            <a:endParaRPr lang="en-US" altLang="zh-CN" sz="1800" b="1" spc="0" dirty="0">
              <a:solidFill>
                <a:schemeClr val="bg1"/>
              </a:solidFill>
              <a:latin typeface="Georgia" panose="02040502050405020303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11239" y="1684003"/>
            <a:ext cx="1759790" cy="3232106"/>
            <a:chOff x="711239" y="1684003"/>
            <a:chExt cx="1759790" cy="3232106"/>
          </a:xfrm>
        </p:grpSpPr>
        <p:pic>
          <p:nvPicPr>
            <p:cNvPr id="34" name="图片 33" descr="小程序点单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239" y="1684003"/>
              <a:ext cx="1759790" cy="3232106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9"/>
            <a:stretch>
              <a:fillRect/>
            </a:stretch>
          </p:blipFill>
          <p:spPr>
            <a:xfrm>
              <a:off x="975386" y="2179388"/>
              <a:ext cx="1246402" cy="2476750"/>
            </a:xfrm>
            <a:prstGeom prst="roundRect">
              <a:avLst>
                <a:gd name="adj" fmla="val 17075"/>
              </a:avLst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11504" y="2222500"/>
            <a:ext cx="12192000" cy="3975100"/>
          </a:xfrm>
          <a:prstGeom prst="rect">
            <a:avLst/>
          </a:prstGeom>
          <a:solidFill>
            <a:schemeClr val="tx1">
              <a:lumMod val="95000"/>
              <a:lumOff val="5000"/>
              <a:alpha val="5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78338582-8f7b-4e32-83e1-e9fc1ce29c43"/>
          <p:cNvGrpSpPr>
            <a:grpSpLocks noChangeAspect="1"/>
          </p:cNvGrpSpPr>
          <p:nvPr/>
        </p:nvGrpSpPr>
        <p:grpSpPr>
          <a:xfrm>
            <a:off x="2875915" y="2660779"/>
            <a:ext cx="8691245" cy="2845941"/>
            <a:chOff x="899318" y="1268270"/>
            <a:chExt cx="10404000" cy="3406616"/>
          </a:xfrm>
          <a:solidFill>
            <a:schemeClr val="bg1">
              <a:lumMod val="85000"/>
            </a:schemeClr>
          </a:solidFill>
        </p:grpSpPr>
        <p:sp>
          <p:nvSpPr>
            <p:cNvPr id="7" name="矩形: 圆角 29"/>
            <p:cNvSpPr/>
            <p:nvPr/>
          </p:nvSpPr>
          <p:spPr>
            <a:xfrm>
              <a:off x="899318" y="4365104"/>
              <a:ext cx="10404000" cy="133390"/>
            </a:xfrm>
            <a:prstGeom prst="roundRect">
              <a:avLst>
                <a:gd name="adj" fmla="val 50000"/>
              </a:avLst>
            </a:prstGeom>
            <a:grpFill/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590992" y="1268270"/>
              <a:ext cx="9300609" cy="3406616"/>
              <a:chOff x="1829402" y="1268270"/>
              <a:chExt cx="9300609" cy="3406616"/>
            </a:xfrm>
            <a:grpFill/>
          </p:grpSpPr>
          <p:grpSp>
            <p:nvGrpSpPr>
              <p:cNvPr id="9" name="组合 8"/>
              <p:cNvGrpSpPr/>
              <p:nvPr/>
            </p:nvGrpSpPr>
            <p:grpSpPr>
              <a:xfrm>
                <a:off x="1829402" y="1268270"/>
                <a:ext cx="2133730" cy="2778833"/>
                <a:chOff x="1466676" y="2172361"/>
                <a:chExt cx="2133730" cy="2778833"/>
              </a:xfrm>
              <a:grpFill/>
            </p:grpSpPr>
            <p:sp>
              <p:nvSpPr>
                <p:cNvPr id="37" name="等腰三角形 36"/>
                <p:cNvSpPr/>
                <p:nvPr/>
              </p:nvSpPr>
              <p:spPr>
                <a:xfrm rot="10800000">
                  <a:off x="2309509" y="4663161"/>
                  <a:ext cx="334117" cy="288033"/>
                </a:xfrm>
                <a:prstGeom prst="triangle">
                  <a:avLst/>
                </a:prstGeom>
                <a:grp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矩形: 圆角 4"/>
                <p:cNvSpPr/>
                <p:nvPr/>
              </p:nvSpPr>
              <p:spPr>
                <a:xfrm>
                  <a:off x="1466676" y="2172361"/>
                  <a:ext cx="2133730" cy="2657577"/>
                </a:xfrm>
                <a:prstGeom prst="roundRect">
                  <a:avLst>
                    <a:gd name="adj" fmla="val 3932"/>
                  </a:avLst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4223792" y="1288638"/>
                <a:ext cx="2133730" cy="2763925"/>
                <a:chOff x="1556810" y="2192729"/>
                <a:chExt cx="2133730" cy="2763925"/>
              </a:xfrm>
              <a:grpFill/>
            </p:grpSpPr>
            <p:sp>
              <p:nvSpPr>
                <p:cNvPr id="32" name="矩形: 圆角 11"/>
                <p:cNvSpPr/>
                <p:nvPr/>
              </p:nvSpPr>
              <p:spPr>
                <a:xfrm>
                  <a:off x="1556810" y="2192729"/>
                  <a:ext cx="2133730" cy="2657576"/>
                </a:xfrm>
                <a:prstGeom prst="roundRect">
                  <a:avLst>
                    <a:gd name="adj" fmla="val 3932"/>
                  </a:avLst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等腰三角形 30"/>
                <p:cNvSpPr/>
                <p:nvPr/>
              </p:nvSpPr>
              <p:spPr>
                <a:xfrm rot="10800000">
                  <a:off x="2339175" y="4668622"/>
                  <a:ext cx="334117" cy="288032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6528047" y="1288638"/>
                <a:ext cx="2297710" cy="2763925"/>
                <a:chOff x="1556809" y="2192729"/>
                <a:chExt cx="2297710" cy="2763925"/>
              </a:xfrm>
              <a:grpFill/>
            </p:grpSpPr>
            <p:sp>
              <p:nvSpPr>
                <p:cNvPr id="25" name="等腰三角形 24"/>
                <p:cNvSpPr/>
                <p:nvPr/>
              </p:nvSpPr>
              <p:spPr>
                <a:xfrm rot="10800000">
                  <a:off x="2339175" y="4668622"/>
                  <a:ext cx="334117" cy="288032"/>
                </a:xfrm>
                <a:prstGeom prst="triangle">
                  <a:avLst/>
                </a:prstGeom>
                <a:grp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矩形: 圆角 18"/>
                <p:cNvSpPr/>
                <p:nvPr/>
              </p:nvSpPr>
              <p:spPr>
                <a:xfrm>
                  <a:off x="1556809" y="2192729"/>
                  <a:ext cx="2297710" cy="2657576"/>
                </a:xfrm>
                <a:prstGeom prst="roundRect">
                  <a:avLst>
                    <a:gd name="adj" fmla="val 3932"/>
                  </a:avLst>
                </a:prstGeom>
                <a:solidFill>
                  <a:srgbClr val="A500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8996281" y="1308823"/>
                <a:ext cx="2133730" cy="2800626"/>
                <a:chOff x="1720787" y="2212914"/>
                <a:chExt cx="2133730" cy="2800626"/>
              </a:xfrm>
              <a:grpFill/>
            </p:grpSpPr>
            <p:sp>
              <p:nvSpPr>
                <p:cNvPr id="20" name="矩形: 圆角 25"/>
                <p:cNvSpPr/>
                <p:nvPr/>
              </p:nvSpPr>
              <p:spPr>
                <a:xfrm>
                  <a:off x="1720787" y="2212914"/>
                  <a:ext cx="2133730" cy="2657576"/>
                </a:xfrm>
                <a:prstGeom prst="roundRect">
                  <a:avLst>
                    <a:gd name="adj" fmla="val 3932"/>
                  </a:avLst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等腰三角形 18"/>
                <p:cNvSpPr/>
                <p:nvPr/>
              </p:nvSpPr>
              <p:spPr>
                <a:xfrm rot="10800000">
                  <a:off x="2560228" y="4725507"/>
                  <a:ext cx="334117" cy="288033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4" name="椭圆 13"/>
              <p:cNvSpPr/>
              <p:nvPr/>
            </p:nvSpPr>
            <p:spPr>
              <a:xfrm>
                <a:off x="7255558" y="4194668"/>
                <a:ext cx="480094" cy="480218"/>
              </a:xfrm>
              <a:prstGeom prst="ellipse">
                <a:avLst/>
              </a:prstGeom>
              <a:grpFill/>
              <a:ln w="25400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4933168" y="4194668"/>
                <a:ext cx="480094" cy="480218"/>
              </a:xfrm>
              <a:prstGeom prst="ellipse">
                <a:avLst/>
              </a:prstGeom>
              <a:grpFill/>
              <a:ln w="25400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2610778" y="4194668"/>
                <a:ext cx="480094" cy="480218"/>
              </a:xfrm>
              <a:prstGeom prst="ellipse">
                <a:avLst/>
              </a:prstGeom>
              <a:grpFill/>
              <a:ln w="25400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9762732" y="4191689"/>
                <a:ext cx="480094" cy="480218"/>
              </a:xfrm>
              <a:prstGeom prst="ellipse">
                <a:avLst/>
              </a:prstGeom>
              <a:grpFill/>
              <a:ln w="25400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318180" y="1206855"/>
            <a:ext cx="2788236" cy="512123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4320">
                <a:moveTo>
                  <a:pt x="0" y="0"/>
                </a:moveTo>
                <a:lnTo>
                  <a:pt x="4320" y="0"/>
                </a:lnTo>
                <a:lnTo>
                  <a:pt x="432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文本框 21"/>
          <p:cNvSpPr txBox="1"/>
          <p:nvPr/>
        </p:nvSpPr>
        <p:spPr>
          <a:xfrm>
            <a:off x="3501998" y="3036696"/>
            <a:ext cx="1769846" cy="43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手机扫描二维码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05283" y="3014714"/>
            <a:ext cx="1725649" cy="43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机器人收到订单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407796" y="3113615"/>
            <a:ext cx="19194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智能货柜自动配货</a:t>
            </a:r>
            <a:endParaRPr lang="zh-CN" altLang="en-US" sz="1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554486" y="3135397"/>
            <a:ext cx="16090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商品送达房间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智能拨打电话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客人取货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480812" y="3578749"/>
            <a:ext cx="1769845" cy="438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小程序商城下单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514728" y="3799855"/>
            <a:ext cx="1822496" cy="438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客人收到取货码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447346" y="3885488"/>
            <a:ext cx="178246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机器人自动取货</a:t>
            </a:r>
            <a:endParaRPr lang="zh-CN" altLang="en-US" sz="1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itle 17"/>
          <p:cNvSpPr txBox="1"/>
          <p:nvPr/>
        </p:nvSpPr>
        <p:spPr>
          <a:xfrm>
            <a:off x="1145224" y="437703"/>
            <a:ext cx="4301248" cy="63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spc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微信小程序商城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82989" y="522883"/>
            <a:ext cx="469655" cy="511648"/>
            <a:chOff x="228845" y="529440"/>
            <a:chExt cx="558864" cy="608833"/>
          </a:xfrm>
        </p:grpSpPr>
        <p:sp>
          <p:nvSpPr>
            <p:cNvPr id="52" name="椭圆 51"/>
            <p:cNvSpPr/>
            <p:nvPr/>
          </p:nvSpPr>
          <p:spPr>
            <a:xfrm>
              <a:off x="228845" y="573835"/>
              <a:ext cx="558864" cy="558864"/>
            </a:xfrm>
            <a:prstGeom prst="ellipse">
              <a:avLst/>
            </a:prstGeom>
            <a:noFill/>
            <a:ln>
              <a:solidFill>
                <a:srgbClr val="F3E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544382" y="529440"/>
              <a:ext cx="172235" cy="172235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269314" y="1009080"/>
              <a:ext cx="129193" cy="129193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5" name="直接连接符 54"/>
          <p:cNvCxnSpPr/>
          <p:nvPr/>
        </p:nvCxnSpPr>
        <p:spPr>
          <a:xfrm>
            <a:off x="1145224" y="1071839"/>
            <a:ext cx="2372907" cy="0"/>
          </a:xfrm>
          <a:prstGeom prst="line">
            <a:avLst/>
          </a:prstGeom>
          <a:ln w="19050">
            <a:solidFill>
              <a:srgbClr val="F3E6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17"/>
          <p:cNvSpPr txBox="1"/>
          <p:nvPr/>
        </p:nvSpPr>
        <p:spPr>
          <a:xfrm>
            <a:off x="654561" y="1009680"/>
            <a:ext cx="5799401" cy="2701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Applets</a:t>
            </a:r>
            <a:endParaRPr lang="en-US" altLang="zh-CN" sz="1800" b="1" spc="0" dirty="0">
              <a:solidFill>
                <a:schemeClr val="bg1"/>
              </a:solidFill>
              <a:latin typeface="Georgia" panose="02040502050405020303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499344" y="4097262"/>
            <a:ext cx="1468539" cy="438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在线支付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8" grpId="0"/>
      <p:bldP spid="29" grpId="0"/>
      <p:bldP spid="40" grpId="0"/>
      <p:bldP spid="41" grpId="0"/>
      <p:bldP spid="42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b="5260"/>
          <a:stretch>
            <a:fillRect/>
          </a:stretch>
        </p:blipFill>
        <p:spPr>
          <a:xfrm rot="5400000">
            <a:off x="6775446" y="1441451"/>
            <a:ext cx="6858003" cy="39751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r="48734"/>
          <a:stretch>
            <a:fillRect/>
          </a:stretch>
        </p:blipFill>
        <p:spPr>
          <a:xfrm>
            <a:off x="0" y="0"/>
            <a:ext cx="4327451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0"/>
            <a:ext cx="4327451" cy="6858000"/>
          </a:xfrm>
          <a:prstGeom prst="rect">
            <a:avLst/>
          </a:prstGeom>
          <a:solidFill>
            <a:schemeClr val="bg2">
              <a:lumMod val="1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Title 17"/>
          <p:cNvSpPr txBox="1"/>
          <p:nvPr/>
        </p:nvSpPr>
        <p:spPr>
          <a:xfrm>
            <a:off x="1413726" y="3924116"/>
            <a:ext cx="2145222" cy="7916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送物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4" r="32614"/>
          <a:stretch>
            <a:fillRect/>
          </a:stretch>
        </p:blipFill>
        <p:spPr>
          <a:xfrm>
            <a:off x="4327450" y="0"/>
            <a:ext cx="3901890" cy="6858000"/>
          </a:xfrm>
          <a:prstGeom prst="rect">
            <a:avLst/>
          </a:prstGeom>
        </p:spPr>
      </p:pic>
      <p:sp>
        <p:nvSpPr>
          <p:cNvPr id="104" name="矩形 103"/>
          <p:cNvSpPr/>
          <p:nvPr/>
        </p:nvSpPr>
        <p:spPr>
          <a:xfrm>
            <a:off x="4327449" y="0"/>
            <a:ext cx="3901890" cy="6858000"/>
          </a:xfrm>
          <a:prstGeom prst="rect">
            <a:avLst/>
          </a:prstGeom>
          <a:solidFill>
            <a:schemeClr val="bg2">
              <a:lumMod val="1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Title 17"/>
          <p:cNvSpPr txBox="1"/>
          <p:nvPr/>
        </p:nvSpPr>
        <p:spPr>
          <a:xfrm>
            <a:off x="5468162" y="3924116"/>
            <a:ext cx="2045381" cy="7916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巡游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8216900" y="0"/>
            <a:ext cx="3975100" cy="6858000"/>
          </a:xfrm>
          <a:prstGeom prst="rect">
            <a:avLst/>
          </a:prstGeom>
          <a:solidFill>
            <a:schemeClr val="bg2">
              <a:lumMod val="1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Title 17"/>
          <p:cNvSpPr txBox="1"/>
          <p:nvPr/>
        </p:nvSpPr>
        <p:spPr>
          <a:xfrm>
            <a:off x="9507612" y="3924116"/>
            <a:ext cx="2012431" cy="7916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接待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31" y="3134562"/>
            <a:ext cx="664865" cy="664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66" y="3146629"/>
            <a:ext cx="652795" cy="6527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181" y="3167410"/>
            <a:ext cx="584647" cy="584647"/>
          </a:xfrm>
          <a:prstGeom prst="rect">
            <a:avLst/>
          </a:prstGeom>
        </p:spPr>
      </p:pic>
      <p:sp>
        <p:nvSpPr>
          <p:cNvPr id="14" name="Title 17"/>
          <p:cNvSpPr txBox="1"/>
          <p:nvPr/>
        </p:nvSpPr>
        <p:spPr>
          <a:xfrm>
            <a:off x="1136039" y="418225"/>
            <a:ext cx="2728240" cy="6138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主要功能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82989" y="522883"/>
            <a:ext cx="469655" cy="511648"/>
            <a:chOff x="228845" y="529440"/>
            <a:chExt cx="558864" cy="608833"/>
          </a:xfrm>
        </p:grpSpPr>
        <p:sp>
          <p:nvSpPr>
            <p:cNvPr id="16" name="椭圆 15"/>
            <p:cNvSpPr/>
            <p:nvPr/>
          </p:nvSpPr>
          <p:spPr>
            <a:xfrm>
              <a:off x="228845" y="573835"/>
              <a:ext cx="558864" cy="558864"/>
            </a:xfrm>
            <a:prstGeom prst="ellipse">
              <a:avLst/>
            </a:prstGeom>
            <a:noFill/>
            <a:ln>
              <a:solidFill>
                <a:srgbClr val="F3E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544382" y="529440"/>
              <a:ext cx="172235" cy="172235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269314" y="1009080"/>
              <a:ext cx="129193" cy="129193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1145224" y="1071839"/>
            <a:ext cx="2372907" cy="0"/>
          </a:xfrm>
          <a:prstGeom prst="line">
            <a:avLst/>
          </a:prstGeom>
          <a:ln w="19050">
            <a:solidFill>
              <a:srgbClr val="F3E6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7"/>
          <p:cNvSpPr txBox="1"/>
          <p:nvPr/>
        </p:nvSpPr>
        <p:spPr>
          <a:xfrm>
            <a:off x="654562" y="1009680"/>
            <a:ext cx="2059836" cy="3834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Main Function</a:t>
            </a:r>
            <a:endParaRPr lang="en-US" altLang="zh-CN" sz="1800" b="1" spc="0" dirty="0">
              <a:solidFill>
                <a:schemeClr val="bg1"/>
              </a:solidFill>
              <a:latin typeface="Georgia" panose="02040502050405020303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6230" b="157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-127591" y="1605516"/>
            <a:chExt cx="12075038" cy="6858000"/>
          </a:xfrm>
        </p:grpSpPr>
        <p:sp>
          <p:nvSpPr>
            <p:cNvPr id="2" name="流程图: 数据 1"/>
            <p:cNvSpPr/>
            <p:nvPr/>
          </p:nvSpPr>
          <p:spPr>
            <a:xfrm>
              <a:off x="-127591" y="1605516"/>
              <a:ext cx="3546088" cy="6858000"/>
            </a:xfrm>
            <a:prstGeom prst="flowChartInputOutput">
              <a:avLst/>
            </a:prstGeom>
            <a:solidFill>
              <a:schemeClr val="tx1">
                <a:lumMod val="85000"/>
                <a:lumOff val="15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数据 5"/>
            <p:cNvSpPr/>
            <p:nvPr/>
          </p:nvSpPr>
          <p:spPr>
            <a:xfrm>
              <a:off x="2710002" y="1605516"/>
              <a:ext cx="3546088" cy="6858000"/>
            </a:xfrm>
            <a:prstGeom prst="flowChartInputOutput">
              <a:avLst/>
            </a:prstGeom>
            <a:gradFill flip="none" rotWithShape="1">
              <a:gsLst>
                <a:gs pos="18000">
                  <a:schemeClr val="tx1">
                    <a:lumMod val="50000"/>
                    <a:lumOff val="50000"/>
                    <a:alpha val="37000"/>
                  </a:schemeClr>
                </a:gs>
                <a:gs pos="99000">
                  <a:schemeClr val="tx1">
                    <a:alpha val="9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流程图: 数据 6"/>
            <p:cNvSpPr/>
            <p:nvPr/>
          </p:nvSpPr>
          <p:spPr>
            <a:xfrm>
              <a:off x="5536961" y="1605516"/>
              <a:ext cx="3546088" cy="6858000"/>
            </a:xfrm>
            <a:prstGeom prst="flowChartInputOutput">
              <a:avLst/>
            </a:prstGeom>
            <a:solidFill>
              <a:schemeClr val="tx1">
                <a:lumMod val="85000"/>
                <a:lumOff val="15000"/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流程图: 数据 7"/>
            <p:cNvSpPr/>
            <p:nvPr/>
          </p:nvSpPr>
          <p:spPr>
            <a:xfrm>
              <a:off x="8358207" y="1605516"/>
              <a:ext cx="3589240" cy="6858000"/>
            </a:xfrm>
            <a:prstGeom prst="flowChartInputOutput">
              <a:avLst/>
            </a:prstGeom>
            <a:solidFill>
              <a:schemeClr val="tx1">
                <a:lumMod val="85000"/>
                <a:lumOff val="15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itle 17"/>
          <p:cNvSpPr txBox="1"/>
          <p:nvPr/>
        </p:nvSpPr>
        <p:spPr>
          <a:xfrm>
            <a:off x="338302" y="4311990"/>
            <a:ext cx="1784215" cy="478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spc="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机器人下单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0883" y="4680462"/>
            <a:ext cx="2533626" cy="11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前台人员在机器人上直接选择房间号，放入物品，机器人自动配送</a:t>
            </a:r>
            <a:r>
              <a:rPr lang="zh-CN" altLang="en-US" sz="1600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Title 17"/>
          <p:cNvSpPr txBox="1"/>
          <p:nvPr/>
        </p:nvSpPr>
        <p:spPr>
          <a:xfrm>
            <a:off x="3197006" y="4311990"/>
            <a:ext cx="2376022" cy="478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spc="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送物小程序下单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89586" y="4680462"/>
            <a:ext cx="2533626" cy="11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客人扫描房间内二维码，选购商品，机器人自动接单配送至客房。</a:t>
            </a:r>
            <a:endParaRPr lang="zh-CN" altLang="en-US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Title 17"/>
          <p:cNvSpPr txBox="1"/>
          <p:nvPr/>
        </p:nvSpPr>
        <p:spPr>
          <a:xfrm>
            <a:off x="6065334" y="4311990"/>
            <a:ext cx="2376022" cy="478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spc="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管理后台下单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57914" y="4680462"/>
            <a:ext cx="2533626" cy="11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前台人员通过电脑管理后台让机器人前往客房中心取货送至客房。</a:t>
            </a:r>
            <a:endParaRPr lang="zh-CN" altLang="en-US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Title 17"/>
          <p:cNvSpPr txBox="1"/>
          <p:nvPr/>
        </p:nvSpPr>
        <p:spPr>
          <a:xfrm>
            <a:off x="8914412" y="4311990"/>
            <a:ext cx="2376022" cy="478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帮取帮送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06992" y="4680462"/>
            <a:ext cx="2651044" cy="11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主要应用于办公楼场景，可以通过小程序下单，让机器人帮忙取快递或者送快递。</a:t>
            </a:r>
            <a:endParaRPr lang="zh-CN" altLang="en-US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32" y="3568385"/>
            <a:ext cx="609628" cy="56186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88" y="3445865"/>
            <a:ext cx="749670" cy="74967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2" y="3462511"/>
            <a:ext cx="730793" cy="73079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40" y="3436526"/>
            <a:ext cx="756778" cy="756778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>
          <a:xfrm flipH="1">
            <a:off x="2904844" y="574158"/>
            <a:ext cx="605968" cy="6071191"/>
          </a:xfrm>
          <a:prstGeom prst="line">
            <a:avLst/>
          </a:prstGeom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3020764" y="2256312"/>
            <a:ext cx="243187" cy="2294742"/>
          </a:xfrm>
          <a:prstGeom prst="line">
            <a:avLst/>
          </a:prstGeom>
          <a:ln w="3175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5765002" y="574158"/>
            <a:ext cx="605968" cy="6071191"/>
          </a:xfrm>
          <a:prstGeom prst="line">
            <a:avLst/>
          </a:prstGeom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H="1">
            <a:off x="5880922" y="2256312"/>
            <a:ext cx="243187" cy="2294742"/>
          </a:xfrm>
          <a:prstGeom prst="line">
            <a:avLst/>
          </a:prstGeom>
          <a:ln w="3175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>
            <a:off x="8635793" y="574158"/>
            <a:ext cx="605968" cy="6071191"/>
          </a:xfrm>
          <a:prstGeom prst="line">
            <a:avLst/>
          </a:prstGeom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8751713" y="2256312"/>
            <a:ext cx="243187" cy="2294742"/>
          </a:xfrm>
          <a:prstGeom prst="line">
            <a:avLst/>
          </a:prstGeom>
          <a:ln w="3175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7"/>
          <p:cNvSpPr txBox="1"/>
          <p:nvPr/>
        </p:nvSpPr>
        <p:spPr>
          <a:xfrm>
            <a:off x="8939438" y="1019079"/>
            <a:ext cx="2492625" cy="7277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送物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469783" y="1218863"/>
            <a:ext cx="469655" cy="511648"/>
            <a:chOff x="228845" y="529440"/>
            <a:chExt cx="558864" cy="608833"/>
          </a:xfrm>
        </p:grpSpPr>
        <p:sp>
          <p:nvSpPr>
            <p:cNvPr id="21" name="椭圆 20"/>
            <p:cNvSpPr/>
            <p:nvPr/>
          </p:nvSpPr>
          <p:spPr>
            <a:xfrm>
              <a:off x="228845" y="573835"/>
              <a:ext cx="558864" cy="558864"/>
            </a:xfrm>
            <a:prstGeom prst="ellipse">
              <a:avLst/>
            </a:prstGeom>
            <a:noFill/>
            <a:ln>
              <a:solidFill>
                <a:srgbClr val="F3E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544382" y="529440"/>
              <a:ext cx="172235" cy="172235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69314" y="1009080"/>
              <a:ext cx="129193" cy="129193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4" name="直接连接符 23"/>
          <p:cNvCxnSpPr/>
          <p:nvPr/>
        </p:nvCxnSpPr>
        <p:spPr>
          <a:xfrm>
            <a:off x="8932018" y="1767819"/>
            <a:ext cx="2372907" cy="0"/>
          </a:xfrm>
          <a:prstGeom prst="line">
            <a:avLst/>
          </a:prstGeom>
          <a:ln w="19050">
            <a:solidFill>
              <a:srgbClr val="F3E6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7"/>
          <p:cNvSpPr txBox="1"/>
          <p:nvPr/>
        </p:nvSpPr>
        <p:spPr>
          <a:xfrm>
            <a:off x="8441356" y="1705660"/>
            <a:ext cx="2059836" cy="3834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Smart</a:t>
            </a:r>
            <a:r>
              <a:rPr lang="zh-CN" altLang="en-US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Delivery</a:t>
            </a:r>
            <a:r>
              <a:rPr lang="zh-CN" altLang="en-US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b="10557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1" name="Title 17"/>
          <p:cNvSpPr txBox="1"/>
          <p:nvPr/>
        </p:nvSpPr>
        <p:spPr>
          <a:xfrm>
            <a:off x="1152644" y="323099"/>
            <a:ext cx="2728240" cy="7277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spc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巡游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682989" y="522883"/>
            <a:ext cx="469655" cy="511648"/>
            <a:chOff x="228845" y="529440"/>
            <a:chExt cx="558864" cy="608833"/>
          </a:xfrm>
        </p:grpSpPr>
        <p:sp>
          <p:nvSpPr>
            <p:cNvPr id="74" name="椭圆 73"/>
            <p:cNvSpPr/>
            <p:nvPr/>
          </p:nvSpPr>
          <p:spPr>
            <a:xfrm>
              <a:off x="228845" y="573835"/>
              <a:ext cx="558864" cy="558864"/>
            </a:xfrm>
            <a:prstGeom prst="ellipse">
              <a:avLst/>
            </a:prstGeom>
            <a:noFill/>
            <a:ln>
              <a:solidFill>
                <a:srgbClr val="F3E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544382" y="529440"/>
              <a:ext cx="172235" cy="172235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269314" y="1009080"/>
              <a:ext cx="129193" cy="129193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77" name="直接连接符 76"/>
          <p:cNvCxnSpPr/>
          <p:nvPr/>
        </p:nvCxnSpPr>
        <p:spPr>
          <a:xfrm>
            <a:off x="1145224" y="1071839"/>
            <a:ext cx="2372907" cy="0"/>
          </a:xfrm>
          <a:prstGeom prst="line">
            <a:avLst/>
          </a:prstGeom>
          <a:ln w="19050">
            <a:solidFill>
              <a:srgbClr val="F3E6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7"/>
          <p:cNvSpPr txBox="1"/>
          <p:nvPr/>
        </p:nvSpPr>
        <p:spPr>
          <a:xfrm>
            <a:off x="654562" y="1009680"/>
            <a:ext cx="2059836" cy="3834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Advertising </a:t>
            </a:r>
            <a:endParaRPr lang="en-US" altLang="zh-CN" sz="1800" b="1" spc="0" dirty="0">
              <a:solidFill>
                <a:schemeClr val="bg1"/>
              </a:solidFill>
              <a:latin typeface="Georgia" panose="02040502050405020303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9" name="Rectangle 19"/>
          <p:cNvSpPr/>
          <p:nvPr/>
        </p:nvSpPr>
        <p:spPr>
          <a:xfrm>
            <a:off x="630221" y="1500332"/>
            <a:ext cx="4168353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12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独创双屏设计，巡游中支持交互引领</a:t>
            </a:r>
            <a:endParaRPr lang="en-US" altLang="zh-CN" sz="14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  <a:p>
            <a:pPr marL="285750" indent="-285750" defTabSz="412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酒店日常巡逻，广告宣传</a:t>
            </a:r>
            <a:endParaRPr lang="en-US" altLang="zh-CN" sz="14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  <a:p>
            <a:pPr marL="285750" indent="-285750" defTabSz="412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会场巡游宣发，播报议程和派送资料酒水</a:t>
            </a:r>
            <a:endParaRPr lang="en-US" altLang="zh-CN" sz="14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  <a:p>
            <a:pPr marL="285750" indent="-285750" defTabSz="412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婚宴喜糖派送、播报新人视频</a:t>
            </a:r>
            <a:endParaRPr lang="zh-CN" altLang="en-US" sz="14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9803106" y="-5829"/>
            <a:ext cx="2487339" cy="1346907"/>
            <a:chOff x="-3690" y="5480073"/>
            <a:chExt cx="2487339" cy="13469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9" name="组合 38"/>
            <p:cNvGrpSpPr/>
            <p:nvPr/>
          </p:nvGrpSpPr>
          <p:grpSpPr>
            <a:xfrm>
              <a:off x="-3690" y="5480073"/>
              <a:ext cx="2394324" cy="1346907"/>
              <a:chOff x="948158" y="3429000"/>
              <a:chExt cx="2612896" cy="1346907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948158" y="3429000"/>
                <a:ext cx="2573975" cy="1346907"/>
              </a:xfrm>
              <a:custGeom>
                <a:avLst/>
                <a:gdLst>
                  <a:gd name="connsiteX0" fmla="*/ 0 w 2569973"/>
                  <a:gd name="connsiteY0" fmla="*/ 0 h 1346907"/>
                  <a:gd name="connsiteX1" fmla="*/ 2569973 w 2569973"/>
                  <a:gd name="connsiteY1" fmla="*/ 0 h 1346907"/>
                  <a:gd name="connsiteX2" fmla="*/ 2569973 w 2569973"/>
                  <a:gd name="connsiteY2" fmla="*/ 1346907 h 1346907"/>
                  <a:gd name="connsiteX3" fmla="*/ 0 w 2569973"/>
                  <a:gd name="connsiteY3" fmla="*/ 1346907 h 1346907"/>
                  <a:gd name="connsiteX4" fmla="*/ 0 w 2569973"/>
                  <a:gd name="connsiteY4" fmla="*/ 0 h 1346907"/>
                  <a:gd name="connsiteX0-1" fmla="*/ 0 w 2573975"/>
                  <a:gd name="connsiteY0-2" fmla="*/ 0 h 1346907"/>
                  <a:gd name="connsiteX1-3" fmla="*/ 2569973 w 2573975"/>
                  <a:gd name="connsiteY1-4" fmla="*/ 0 h 1346907"/>
                  <a:gd name="connsiteX2-5" fmla="*/ 2573975 w 2573975"/>
                  <a:gd name="connsiteY2-6" fmla="*/ 1024467 h 1346907"/>
                  <a:gd name="connsiteX3-7" fmla="*/ 2569973 w 2573975"/>
                  <a:gd name="connsiteY3-8" fmla="*/ 1346907 h 1346907"/>
                  <a:gd name="connsiteX4-9" fmla="*/ 0 w 2573975"/>
                  <a:gd name="connsiteY4-10" fmla="*/ 1346907 h 1346907"/>
                  <a:gd name="connsiteX5" fmla="*/ 0 w 2573975"/>
                  <a:gd name="connsiteY5" fmla="*/ 0 h 1346907"/>
                  <a:gd name="connsiteX0-11" fmla="*/ 0 w 2573975"/>
                  <a:gd name="connsiteY0-12" fmla="*/ 0 h 1346907"/>
                  <a:gd name="connsiteX1-13" fmla="*/ 2569973 w 2573975"/>
                  <a:gd name="connsiteY1-14" fmla="*/ 0 h 1346907"/>
                  <a:gd name="connsiteX2-15" fmla="*/ 2573975 w 2573975"/>
                  <a:gd name="connsiteY2-16" fmla="*/ 1024467 h 1346907"/>
                  <a:gd name="connsiteX3-17" fmla="*/ 2569973 w 2573975"/>
                  <a:gd name="connsiteY3-18" fmla="*/ 1346907 h 1346907"/>
                  <a:gd name="connsiteX4-19" fmla="*/ 2328442 w 2573975"/>
                  <a:gd name="connsiteY4-20" fmla="*/ 1337733 h 1346907"/>
                  <a:gd name="connsiteX5-21" fmla="*/ 0 w 2573975"/>
                  <a:gd name="connsiteY5-22" fmla="*/ 1346907 h 1346907"/>
                  <a:gd name="connsiteX6" fmla="*/ 0 w 2573975"/>
                  <a:gd name="connsiteY6" fmla="*/ 0 h 1346907"/>
                  <a:gd name="connsiteX0-23" fmla="*/ 2328442 w 2661413"/>
                  <a:gd name="connsiteY0-24" fmla="*/ 1337733 h 1438347"/>
                  <a:gd name="connsiteX1-25" fmla="*/ 0 w 2661413"/>
                  <a:gd name="connsiteY1-26" fmla="*/ 1346907 h 1438347"/>
                  <a:gd name="connsiteX2-27" fmla="*/ 0 w 2661413"/>
                  <a:gd name="connsiteY2-28" fmla="*/ 0 h 1438347"/>
                  <a:gd name="connsiteX3-29" fmla="*/ 2569973 w 2661413"/>
                  <a:gd name="connsiteY3-30" fmla="*/ 0 h 1438347"/>
                  <a:gd name="connsiteX4-31" fmla="*/ 2573975 w 2661413"/>
                  <a:gd name="connsiteY4-32" fmla="*/ 1024467 h 1438347"/>
                  <a:gd name="connsiteX5-33" fmla="*/ 2661413 w 2661413"/>
                  <a:gd name="connsiteY5-34" fmla="*/ 1438347 h 1438347"/>
                  <a:gd name="connsiteX0-35" fmla="*/ 2328442 w 2573975"/>
                  <a:gd name="connsiteY0-36" fmla="*/ 1337733 h 1346907"/>
                  <a:gd name="connsiteX1-37" fmla="*/ 0 w 2573975"/>
                  <a:gd name="connsiteY1-38" fmla="*/ 1346907 h 1346907"/>
                  <a:gd name="connsiteX2-39" fmla="*/ 0 w 2573975"/>
                  <a:gd name="connsiteY2-40" fmla="*/ 0 h 1346907"/>
                  <a:gd name="connsiteX3-41" fmla="*/ 2569973 w 2573975"/>
                  <a:gd name="connsiteY3-42" fmla="*/ 0 h 1346907"/>
                  <a:gd name="connsiteX4-43" fmla="*/ 2573975 w 2573975"/>
                  <a:gd name="connsiteY4-44" fmla="*/ 1024467 h 13469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573975" h="1346907">
                    <a:moveTo>
                      <a:pt x="2328442" y="1337733"/>
                    </a:moveTo>
                    <a:lnTo>
                      <a:pt x="0" y="1346907"/>
                    </a:lnTo>
                    <a:lnTo>
                      <a:pt x="0" y="0"/>
                    </a:lnTo>
                    <a:lnTo>
                      <a:pt x="2569973" y="0"/>
                    </a:lnTo>
                    <a:lnTo>
                      <a:pt x="2573975" y="1024467"/>
                    </a:lnTo>
                  </a:path>
                </a:pathLst>
              </a:custGeom>
              <a:solidFill>
                <a:schemeClr val="tx1">
                  <a:lumMod val="85000"/>
                  <a:lumOff val="1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直角三角形 32"/>
              <p:cNvSpPr/>
              <p:nvPr/>
            </p:nvSpPr>
            <p:spPr>
              <a:xfrm rot="9823020" flipH="1">
                <a:off x="3247965" y="4490746"/>
                <a:ext cx="313089" cy="227243"/>
              </a:xfrm>
              <a:prstGeom prst="rtTriangle">
                <a:avLst/>
              </a:prstGeom>
              <a:solidFill>
                <a:srgbClr val="B2B2B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89325" y="5552377"/>
              <a:ext cx="2108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巡游中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语音交互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89325" y="5943547"/>
              <a:ext cx="2394324" cy="702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zh-CN" sz="1400" kern="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点击屏幕</a:t>
              </a:r>
              <a:endParaRPr lang="en-US" altLang="zh-CN" sz="1400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endParaRPr>
            </a:p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zh-CN" sz="1400" kern="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对机器人说</a:t>
              </a:r>
              <a:r>
                <a:rPr lang="en-US" altLang="zh-CN" sz="1400" kern="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“</a:t>
              </a:r>
              <a:r>
                <a:rPr lang="zh-CN" altLang="zh-CN" sz="1400" kern="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你好小洛</a:t>
              </a:r>
              <a:r>
                <a:rPr lang="en-US" altLang="zh-CN" sz="1400" kern="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”</a:t>
              </a:r>
              <a:endParaRPr lang="zh-CN" altLang="zh-CN" sz="1400" kern="10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687649" y="1360702"/>
            <a:ext cx="2477605" cy="1355215"/>
            <a:chOff x="2453804" y="5483272"/>
            <a:chExt cx="2477605" cy="13552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81" name="组合 80"/>
            <p:cNvGrpSpPr/>
            <p:nvPr/>
          </p:nvGrpSpPr>
          <p:grpSpPr>
            <a:xfrm>
              <a:off x="2453804" y="5483272"/>
              <a:ext cx="2394324" cy="1355215"/>
              <a:chOff x="948158" y="3429000"/>
              <a:chExt cx="2612896" cy="1346907"/>
            </a:xfrm>
          </p:grpSpPr>
          <p:sp>
            <p:nvSpPr>
              <p:cNvPr id="82" name="矩形 30"/>
              <p:cNvSpPr/>
              <p:nvPr/>
            </p:nvSpPr>
            <p:spPr>
              <a:xfrm>
                <a:off x="948158" y="3429000"/>
                <a:ext cx="2573975" cy="1346907"/>
              </a:xfrm>
              <a:custGeom>
                <a:avLst/>
                <a:gdLst>
                  <a:gd name="connsiteX0" fmla="*/ 0 w 2569973"/>
                  <a:gd name="connsiteY0" fmla="*/ 0 h 1346907"/>
                  <a:gd name="connsiteX1" fmla="*/ 2569973 w 2569973"/>
                  <a:gd name="connsiteY1" fmla="*/ 0 h 1346907"/>
                  <a:gd name="connsiteX2" fmla="*/ 2569973 w 2569973"/>
                  <a:gd name="connsiteY2" fmla="*/ 1346907 h 1346907"/>
                  <a:gd name="connsiteX3" fmla="*/ 0 w 2569973"/>
                  <a:gd name="connsiteY3" fmla="*/ 1346907 h 1346907"/>
                  <a:gd name="connsiteX4" fmla="*/ 0 w 2569973"/>
                  <a:gd name="connsiteY4" fmla="*/ 0 h 1346907"/>
                  <a:gd name="connsiteX0-1" fmla="*/ 0 w 2573975"/>
                  <a:gd name="connsiteY0-2" fmla="*/ 0 h 1346907"/>
                  <a:gd name="connsiteX1-3" fmla="*/ 2569973 w 2573975"/>
                  <a:gd name="connsiteY1-4" fmla="*/ 0 h 1346907"/>
                  <a:gd name="connsiteX2-5" fmla="*/ 2573975 w 2573975"/>
                  <a:gd name="connsiteY2-6" fmla="*/ 1024467 h 1346907"/>
                  <a:gd name="connsiteX3-7" fmla="*/ 2569973 w 2573975"/>
                  <a:gd name="connsiteY3-8" fmla="*/ 1346907 h 1346907"/>
                  <a:gd name="connsiteX4-9" fmla="*/ 0 w 2573975"/>
                  <a:gd name="connsiteY4-10" fmla="*/ 1346907 h 1346907"/>
                  <a:gd name="connsiteX5" fmla="*/ 0 w 2573975"/>
                  <a:gd name="connsiteY5" fmla="*/ 0 h 1346907"/>
                  <a:gd name="connsiteX0-11" fmla="*/ 0 w 2573975"/>
                  <a:gd name="connsiteY0-12" fmla="*/ 0 h 1346907"/>
                  <a:gd name="connsiteX1-13" fmla="*/ 2569973 w 2573975"/>
                  <a:gd name="connsiteY1-14" fmla="*/ 0 h 1346907"/>
                  <a:gd name="connsiteX2-15" fmla="*/ 2573975 w 2573975"/>
                  <a:gd name="connsiteY2-16" fmla="*/ 1024467 h 1346907"/>
                  <a:gd name="connsiteX3-17" fmla="*/ 2569973 w 2573975"/>
                  <a:gd name="connsiteY3-18" fmla="*/ 1346907 h 1346907"/>
                  <a:gd name="connsiteX4-19" fmla="*/ 2328442 w 2573975"/>
                  <a:gd name="connsiteY4-20" fmla="*/ 1337733 h 1346907"/>
                  <a:gd name="connsiteX5-21" fmla="*/ 0 w 2573975"/>
                  <a:gd name="connsiteY5-22" fmla="*/ 1346907 h 1346907"/>
                  <a:gd name="connsiteX6" fmla="*/ 0 w 2573975"/>
                  <a:gd name="connsiteY6" fmla="*/ 0 h 1346907"/>
                  <a:gd name="connsiteX0-23" fmla="*/ 2328442 w 2661413"/>
                  <a:gd name="connsiteY0-24" fmla="*/ 1337733 h 1438347"/>
                  <a:gd name="connsiteX1-25" fmla="*/ 0 w 2661413"/>
                  <a:gd name="connsiteY1-26" fmla="*/ 1346907 h 1438347"/>
                  <a:gd name="connsiteX2-27" fmla="*/ 0 w 2661413"/>
                  <a:gd name="connsiteY2-28" fmla="*/ 0 h 1438347"/>
                  <a:gd name="connsiteX3-29" fmla="*/ 2569973 w 2661413"/>
                  <a:gd name="connsiteY3-30" fmla="*/ 0 h 1438347"/>
                  <a:gd name="connsiteX4-31" fmla="*/ 2573975 w 2661413"/>
                  <a:gd name="connsiteY4-32" fmla="*/ 1024467 h 1438347"/>
                  <a:gd name="connsiteX5-33" fmla="*/ 2661413 w 2661413"/>
                  <a:gd name="connsiteY5-34" fmla="*/ 1438347 h 1438347"/>
                  <a:gd name="connsiteX0-35" fmla="*/ 2328442 w 2573975"/>
                  <a:gd name="connsiteY0-36" fmla="*/ 1337733 h 1346907"/>
                  <a:gd name="connsiteX1-37" fmla="*/ 0 w 2573975"/>
                  <a:gd name="connsiteY1-38" fmla="*/ 1346907 h 1346907"/>
                  <a:gd name="connsiteX2-39" fmla="*/ 0 w 2573975"/>
                  <a:gd name="connsiteY2-40" fmla="*/ 0 h 1346907"/>
                  <a:gd name="connsiteX3-41" fmla="*/ 2569973 w 2573975"/>
                  <a:gd name="connsiteY3-42" fmla="*/ 0 h 1346907"/>
                  <a:gd name="connsiteX4-43" fmla="*/ 2573975 w 2573975"/>
                  <a:gd name="connsiteY4-44" fmla="*/ 1024467 h 13469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573975" h="1346907">
                    <a:moveTo>
                      <a:pt x="2328442" y="1337733"/>
                    </a:moveTo>
                    <a:lnTo>
                      <a:pt x="0" y="1346907"/>
                    </a:lnTo>
                    <a:lnTo>
                      <a:pt x="0" y="0"/>
                    </a:lnTo>
                    <a:lnTo>
                      <a:pt x="2569973" y="0"/>
                    </a:lnTo>
                    <a:lnTo>
                      <a:pt x="2573975" y="1024467"/>
                    </a:lnTo>
                  </a:path>
                </a:pathLst>
              </a:custGeom>
              <a:solidFill>
                <a:schemeClr val="tx1">
                  <a:lumMod val="85000"/>
                  <a:lumOff val="1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直角三角形 82"/>
              <p:cNvSpPr/>
              <p:nvPr/>
            </p:nvSpPr>
            <p:spPr>
              <a:xfrm rot="9823020" flipH="1">
                <a:off x="3247965" y="4490746"/>
                <a:ext cx="313089" cy="227243"/>
              </a:xfrm>
              <a:prstGeom prst="rtTriangle">
                <a:avLst/>
              </a:prstGeom>
              <a:solidFill>
                <a:srgbClr val="B2B2B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4" name="文本框 83"/>
            <p:cNvSpPr txBox="1"/>
            <p:nvPr/>
          </p:nvSpPr>
          <p:spPr>
            <a:xfrm>
              <a:off x="2546819" y="5555576"/>
              <a:ext cx="2108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巡游中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问路引领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2537085" y="5943547"/>
              <a:ext cx="2394324" cy="702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en-US" sz="1400" kern="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语音指令</a:t>
              </a:r>
              <a:endParaRPr lang="en-US" altLang="zh-CN" sz="1400" kern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endParaRPr>
            </a:p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en-US" sz="1400" kern="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点击屏幕菜单</a:t>
              </a:r>
              <a:endParaRPr lang="zh-CN" altLang="zh-CN" sz="1400" kern="10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833437" y="2724209"/>
            <a:ext cx="2477605" cy="1346907"/>
            <a:chOff x="4935084" y="5480073"/>
            <a:chExt cx="2477605" cy="13469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92" name="组合 91"/>
            <p:cNvGrpSpPr/>
            <p:nvPr/>
          </p:nvGrpSpPr>
          <p:grpSpPr>
            <a:xfrm>
              <a:off x="4935084" y="5480073"/>
              <a:ext cx="2394324" cy="1346907"/>
              <a:chOff x="948158" y="3429000"/>
              <a:chExt cx="2612896" cy="1346907"/>
            </a:xfrm>
          </p:grpSpPr>
          <p:sp>
            <p:nvSpPr>
              <p:cNvPr id="93" name="矩形 30"/>
              <p:cNvSpPr/>
              <p:nvPr/>
            </p:nvSpPr>
            <p:spPr>
              <a:xfrm>
                <a:off x="948158" y="3429000"/>
                <a:ext cx="2573975" cy="1346907"/>
              </a:xfrm>
              <a:custGeom>
                <a:avLst/>
                <a:gdLst>
                  <a:gd name="connsiteX0" fmla="*/ 0 w 2569973"/>
                  <a:gd name="connsiteY0" fmla="*/ 0 h 1346907"/>
                  <a:gd name="connsiteX1" fmla="*/ 2569973 w 2569973"/>
                  <a:gd name="connsiteY1" fmla="*/ 0 h 1346907"/>
                  <a:gd name="connsiteX2" fmla="*/ 2569973 w 2569973"/>
                  <a:gd name="connsiteY2" fmla="*/ 1346907 h 1346907"/>
                  <a:gd name="connsiteX3" fmla="*/ 0 w 2569973"/>
                  <a:gd name="connsiteY3" fmla="*/ 1346907 h 1346907"/>
                  <a:gd name="connsiteX4" fmla="*/ 0 w 2569973"/>
                  <a:gd name="connsiteY4" fmla="*/ 0 h 1346907"/>
                  <a:gd name="connsiteX0-1" fmla="*/ 0 w 2573975"/>
                  <a:gd name="connsiteY0-2" fmla="*/ 0 h 1346907"/>
                  <a:gd name="connsiteX1-3" fmla="*/ 2569973 w 2573975"/>
                  <a:gd name="connsiteY1-4" fmla="*/ 0 h 1346907"/>
                  <a:gd name="connsiteX2-5" fmla="*/ 2573975 w 2573975"/>
                  <a:gd name="connsiteY2-6" fmla="*/ 1024467 h 1346907"/>
                  <a:gd name="connsiteX3-7" fmla="*/ 2569973 w 2573975"/>
                  <a:gd name="connsiteY3-8" fmla="*/ 1346907 h 1346907"/>
                  <a:gd name="connsiteX4-9" fmla="*/ 0 w 2573975"/>
                  <a:gd name="connsiteY4-10" fmla="*/ 1346907 h 1346907"/>
                  <a:gd name="connsiteX5" fmla="*/ 0 w 2573975"/>
                  <a:gd name="connsiteY5" fmla="*/ 0 h 1346907"/>
                  <a:gd name="connsiteX0-11" fmla="*/ 0 w 2573975"/>
                  <a:gd name="connsiteY0-12" fmla="*/ 0 h 1346907"/>
                  <a:gd name="connsiteX1-13" fmla="*/ 2569973 w 2573975"/>
                  <a:gd name="connsiteY1-14" fmla="*/ 0 h 1346907"/>
                  <a:gd name="connsiteX2-15" fmla="*/ 2573975 w 2573975"/>
                  <a:gd name="connsiteY2-16" fmla="*/ 1024467 h 1346907"/>
                  <a:gd name="connsiteX3-17" fmla="*/ 2569973 w 2573975"/>
                  <a:gd name="connsiteY3-18" fmla="*/ 1346907 h 1346907"/>
                  <a:gd name="connsiteX4-19" fmla="*/ 2328442 w 2573975"/>
                  <a:gd name="connsiteY4-20" fmla="*/ 1337733 h 1346907"/>
                  <a:gd name="connsiteX5-21" fmla="*/ 0 w 2573975"/>
                  <a:gd name="connsiteY5-22" fmla="*/ 1346907 h 1346907"/>
                  <a:gd name="connsiteX6" fmla="*/ 0 w 2573975"/>
                  <a:gd name="connsiteY6" fmla="*/ 0 h 1346907"/>
                  <a:gd name="connsiteX0-23" fmla="*/ 2328442 w 2661413"/>
                  <a:gd name="connsiteY0-24" fmla="*/ 1337733 h 1438347"/>
                  <a:gd name="connsiteX1-25" fmla="*/ 0 w 2661413"/>
                  <a:gd name="connsiteY1-26" fmla="*/ 1346907 h 1438347"/>
                  <a:gd name="connsiteX2-27" fmla="*/ 0 w 2661413"/>
                  <a:gd name="connsiteY2-28" fmla="*/ 0 h 1438347"/>
                  <a:gd name="connsiteX3-29" fmla="*/ 2569973 w 2661413"/>
                  <a:gd name="connsiteY3-30" fmla="*/ 0 h 1438347"/>
                  <a:gd name="connsiteX4-31" fmla="*/ 2573975 w 2661413"/>
                  <a:gd name="connsiteY4-32" fmla="*/ 1024467 h 1438347"/>
                  <a:gd name="connsiteX5-33" fmla="*/ 2661413 w 2661413"/>
                  <a:gd name="connsiteY5-34" fmla="*/ 1438347 h 1438347"/>
                  <a:gd name="connsiteX0-35" fmla="*/ 2328442 w 2573975"/>
                  <a:gd name="connsiteY0-36" fmla="*/ 1337733 h 1346907"/>
                  <a:gd name="connsiteX1-37" fmla="*/ 0 w 2573975"/>
                  <a:gd name="connsiteY1-38" fmla="*/ 1346907 h 1346907"/>
                  <a:gd name="connsiteX2-39" fmla="*/ 0 w 2573975"/>
                  <a:gd name="connsiteY2-40" fmla="*/ 0 h 1346907"/>
                  <a:gd name="connsiteX3-41" fmla="*/ 2569973 w 2573975"/>
                  <a:gd name="connsiteY3-42" fmla="*/ 0 h 1346907"/>
                  <a:gd name="connsiteX4-43" fmla="*/ 2573975 w 2573975"/>
                  <a:gd name="connsiteY4-44" fmla="*/ 1024467 h 13469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573975" h="1346907">
                    <a:moveTo>
                      <a:pt x="2328442" y="1337733"/>
                    </a:moveTo>
                    <a:lnTo>
                      <a:pt x="0" y="1346907"/>
                    </a:lnTo>
                    <a:lnTo>
                      <a:pt x="0" y="0"/>
                    </a:lnTo>
                    <a:lnTo>
                      <a:pt x="2569973" y="0"/>
                    </a:lnTo>
                    <a:lnTo>
                      <a:pt x="2573975" y="1024467"/>
                    </a:lnTo>
                  </a:path>
                </a:pathLst>
              </a:custGeom>
              <a:solidFill>
                <a:schemeClr val="tx1">
                  <a:lumMod val="85000"/>
                  <a:lumOff val="1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直角三角形 93"/>
              <p:cNvSpPr/>
              <p:nvPr/>
            </p:nvSpPr>
            <p:spPr>
              <a:xfrm rot="9823020" flipH="1">
                <a:off x="3247965" y="4490746"/>
                <a:ext cx="313089" cy="227243"/>
              </a:xfrm>
              <a:prstGeom prst="rtTriangle">
                <a:avLst/>
              </a:prstGeom>
              <a:solidFill>
                <a:srgbClr val="B2B2B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5028099" y="5552377"/>
              <a:ext cx="2108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巡游中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导览讲解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5018365" y="5940348"/>
              <a:ext cx="2394324" cy="702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en-US" sz="1400" kern="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酒店介绍</a:t>
              </a:r>
              <a:endParaRPr lang="en-US" altLang="zh-CN" sz="14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endParaRPr>
            </a:p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en-US" sz="1400" kern="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定点讲解</a:t>
              </a:r>
              <a:endParaRPr lang="zh-CN" altLang="zh-CN" sz="1400" kern="10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687649" y="4085553"/>
            <a:ext cx="2477605" cy="1346907"/>
            <a:chOff x="7394968" y="5457819"/>
            <a:chExt cx="2477605" cy="13469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97" name="组合 96"/>
            <p:cNvGrpSpPr/>
            <p:nvPr/>
          </p:nvGrpSpPr>
          <p:grpSpPr>
            <a:xfrm>
              <a:off x="7394968" y="5457819"/>
              <a:ext cx="2394324" cy="1346907"/>
              <a:chOff x="948158" y="3429000"/>
              <a:chExt cx="2612896" cy="1346907"/>
            </a:xfrm>
          </p:grpSpPr>
          <p:sp>
            <p:nvSpPr>
              <p:cNvPr id="98" name="矩形 30"/>
              <p:cNvSpPr/>
              <p:nvPr/>
            </p:nvSpPr>
            <p:spPr>
              <a:xfrm>
                <a:off x="948158" y="3429000"/>
                <a:ext cx="2573975" cy="1346907"/>
              </a:xfrm>
              <a:custGeom>
                <a:avLst/>
                <a:gdLst>
                  <a:gd name="connsiteX0" fmla="*/ 0 w 2569973"/>
                  <a:gd name="connsiteY0" fmla="*/ 0 h 1346907"/>
                  <a:gd name="connsiteX1" fmla="*/ 2569973 w 2569973"/>
                  <a:gd name="connsiteY1" fmla="*/ 0 h 1346907"/>
                  <a:gd name="connsiteX2" fmla="*/ 2569973 w 2569973"/>
                  <a:gd name="connsiteY2" fmla="*/ 1346907 h 1346907"/>
                  <a:gd name="connsiteX3" fmla="*/ 0 w 2569973"/>
                  <a:gd name="connsiteY3" fmla="*/ 1346907 h 1346907"/>
                  <a:gd name="connsiteX4" fmla="*/ 0 w 2569973"/>
                  <a:gd name="connsiteY4" fmla="*/ 0 h 1346907"/>
                  <a:gd name="connsiteX0-1" fmla="*/ 0 w 2573975"/>
                  <a:gd name="connsiteY0-2" fmla="*/ 0 h 1346907"/>
                  <a:gd name="connsiteX1-3" fmla="*/ 2569973 w 2573975"/>
                  <a:gd name="connsiteY1-4" fmla="*/ 0 h 1346907"/>
                  <a:gd name="connsiteX2-5" fmla="*/ 2573975 w 2573975"/>
                  <a:gd name="connsiteY2-6" fmla="*/ 1024467 h 1346907"/>
                  <a:gd name="connsiteX3-7" fmla="*/ 2569973 w 2573975"/>
                  <a:gd name="connsiteY3-8" fmla="*/ 1346907 h 1346907"/>
                  <a:gd name="connsiteX4-9" fmla="*/ 0 w 2573975"/>
                  <a:gd name="connsiteY4-10" fmla="*/ 1346907 h 1346907"/>
                  <a:gd name="connsiteX5" fmla="*/ 0 w 2573975"/>
                  <a:gd name="connsiteY5" fmla="*/ 0 h 1346907"/>
                  <a:gd name="connsiteX0-11" fmla="*/ 0 w 2573975"/>
                  <a:gd name="connsiteY0-12" fmla="*/ 0 h 1346907"/>
                  <a:gd name="connsiteX1-13" fmla="*/ 2569973 w 2573975"/>
                  <a:gd name="connsiteY1-14" fmla="*/ 0 h 1346907"/>
                  <a:gd name="connsiteX2-15" fmla="*/ 2573975 w 2573975"/>
                  <a:gd name="connsiteY2-16" fmla="*/ 1024467 h 1346907"/>
                  <a:gd name="connsiteX3-17" fmla="*/ 2569973 w 2573975"/>
                  <a:gd name="connsiteY3-18" fmla="*/ 1346907 h 1346907"/>
                  <a:gd name="connsiteX4-19" fmla="*/ 2328442 w 2573975"/>
                  <a:gd name="connsiteY4-20" fmla="*/ 1337733 h 1346907"/>
                  <a:gd name="connsiteX5-21" fmla="*/ 0 w 2573975"/>
                  <a:gd name="connsiteY5-22" fmla="*/ 1346907 h 1346907"/>
                  <a:gd name="connsiteX6" fmla="*/ 0 w 2573975"/>
                  <a:gd name="connsiteY6" fmla="*/ 0 h 1346907"/>
                  <a:gd name="connsiteX0-23" fmla="*/ 2328442 w 2661413"/>
                  <a:gd name="connsiteY0-24" fmla="*/ 1337733 h 1438347"/>
                  <a:gd name="connsiteX1-25" fmla="*/ 0 w 2661413"/>
                  <a:gd name="connsiteY1-26" fmla="*/ 1346907 h 1438347"/>
                  <a:gd name="connsiteX2-27" fmla="*/ 0 w 2661413"/>
                  <a:gd name="connsiteY2-28" fmla="*/ 0 h 1438347"/>
                  <a:gd name="connsiteX3-29" fmla="*/ 2569973 w 2661413"/>
                  <a:gd name="connsiteY3-30" fmla="*/ 0 h 1438347"/>
                  <a:gd name="connsiteX4-31" fmla="*/ 2573975 w 2661413"/>
                  <a:gd name="connsiteY4-32" fmla="*/ 1024467 h 1438347"/>
                  <a:gd name="connsiteX5-33" fmla="*/ 2661413 w 2661413"/>
                  <a:gd name="connsiteY5-34" fmla="*/ 1438347 h 1438347"/>
                  <a:gd name="connsiteX0-35" fmla="*/ 2328442 w 2573975"/>
                  <a:gd name="connsiteY0-36" fmla="*/ 1337733 h 1346907"/>
                  <a:gd name="connsiteX1-37" fmla="*/ 0 w 2573975"/>
                  <a:gd name="connsiteY1-38" fmla="*/ 1346907 h 1346907"/>
                  <a:gd name="connsiteX2-39" fmla="*/ 0 w 2573975"/>
                  <a:gd name="connsiteY2-40" fmla="*/ 0 h 1346907"/>
                  <a:gd name="connsiteX3-41" fmla="*/ 2569973 w 2573975"/>
                  <a:gd name="connsiteY3-42" fmla="*/ 0 h 1346907"/>
                  <a:gd name="connsiteX4-43" fmla="*/ 2573975 w 2573975"/>
                  <a:gd name="connsiteY4-44" fmla="*/ 1024467 h 13469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573975" h="1346907">
                    <a:moveTo>
                      <a:pt x="2328442" y="1337733"/>
                    </a:moveTo>
                    <a:lnTo>
                      <a:pt x="0" y="1346907"/>
                    </a:lnTo>
                    <a:lnTo>
                      <a:pt x="0" y="0"/>
                    </a:lnTo>
                    <a:lnTo>
                      <a:pt x="2569973" y="0"/>
                    </a:lnTo>
                    <a:lnTo>
                      <a:pt x="2573975" y="1024467"/>
                    </a:lnTo>
                  </a:path>
                </a:pathLst>
              </a:custGeom>
              <a:solidFill>
                <a:schemeClr val="tx1">
                  <a:lumMod val="85000"/>
                  <a:lumOff val="1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直角三角形 98"/>
              <p:cNvSpPr/>
              <p:nvPr/>
            </p:nvSpPr>
            <p:spPr>
              <a:xfrm rot="9823020" flipH="1">
                <a:off x="3247965" y="4490746"/>
                <a:ext cx="313089" cy="227243"/>
              </a:xfrm>
              <a:prstGeom prst="rtTriangle">
                <a:avLst/>
              </a:prstGeom>
              <a:solidFill>
                <a:srgbClr val="B2B2B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0" name="文本框 99"/>
            <p:cNvSpPr txBox="1"/>
            <p:nvPr/>
          </p:nvSpPr>
          <p:spPr>
            <a:xfrm>
              <a:off x="7487983" y="5530123"/>
              <a:ext cx="1492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巡游中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签到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7478249" y="5918094"/>
              <a:ext cx="2394324" cy="702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en-US" sz="1400" kern="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扫描屏幕上二维码</a:t>
              </a:r>
              <a:endParaRPr lang="en-US" altLang="zh-CN" sz="14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endParaRPr>
            </a:p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en-US" sz="1400" kern="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签到完成</a:t>
              </a:r>
              <a:endParaRPr lang="zh-CN" altLang="zh-CN" sz="1400" kern="10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818451" y="5390164"/>
            <a:ext cx="2394324" cy="1413188"/>
            <a:chOff x="9840456" y="5400850"/>
            <a:chExt cx="2394324" cy="141318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07" name="组合 106"/>
            <p:cNvGrpSpPr/>
            <p:nvPr/>
          </p:nvGrpSpPr>
          <p:grpSpPr>
            <a:xfrm>
              <a:off x="9840456" y="5457819"/>
              <a:ext cx="2394324" cy="1346907"/>
              <a:chOff x="948158" y="3429000"/>
              <a:chExt cx="2612896" cy="1346907"/>
            </a:xfrm>
          </p:grpSpPr>
          <p:sp>
            <p:nvSpPr>
              <p:cNvPr id="108" name="矩形 30"/>
              <p:cNvSpPr/>
              <p:nvPr/>
            </p:nvSpPr>
            <p:spPr>
              <a:xfrm>
                <a:off x="948158" y="3429000"/>
                <a:ext cx="2573975" cy="1346907"/>
              </a:xfrm>
              <a:custGeom>
                <a:avLst/>
                <a:gdLst>
                  <a:gd name="connsiteX0" fmla="*/ 0 w 2569973"/>
                  <a:gd name="connsiteY0" fmla="*/ 0 h 1346907"/>
                  <a:gd name="connsiteX1" fmla="*/ 2569973 w 2569973"/>
                  <a:gd name="connsiteY1" fmla="*/ 0 h 1346907"/>
                  <a:gd name="connsiteX2" fmla="*/ 2569973 w 2569973"/>
                  <a:gd name="connsiteY2" fmla="*/ 1346907 h 1346907"/>
                  <a:gd name="connsiteX3" fmla="*/ 0 w 2569973"/>
                  <a:gd name="connsiteY3" fmla="*/ 1346907 h 1346907"/>
                  <a:gd name="connsiteX4" fmla="*/ 0 w 2569973"/>
                  <a:gd name="connsiteY4" fmla="*/ 0 h 1346907"/>
                  <a:gd name="connsiteX0-1" fmla="*/ 0 w 2573975"/>
                  <a:gd name="connsiteY0-2" fmla="*/ 0 h 1346907"/>
                  <a:gd name="connsiteX1-3" fmla="*/ 2569973 w 2573975"/>
                  <a:gd name="connsiteY1-4" fmla="*/ 0 h 1346907"/>
                  <a:gd name="connsiteX2-5" fmla="*/ 2573975 w 2573975"/>
                  <a:gd name="connsiteY2-6" fmla="*/ 1024467 h 1346907"/>
                  <a:gd name="connsiteX3-7" fmla="*/ 2569973 w 2573975"/>
                  <a:gd name="connsiteY3-8" fmla="*/ 1346907 h 1346907"/>
                  <a:gd name="connsiteX4-9" fmla="*/ 0 w 2573975"/>
                  <a:gd name="connsiteY4-10" fmla="*/ 1346907 h 1346907"/>
                  <a:gd name="connsiteX5" fmla="*/ 0 w 2573975"/>
                  <a:gd name="connsiteY5" fmla="*/ 0 h 1346907"/>
                  <a:gd name="connsiteX0-11" fmla="*/ 0 w 2573975"/>
                  <a:gd name="connsiteY0-12" fmla="*/ 0 h 1346907"/>
                  <a:gd name="connsiteX1-13" fmla="*/ 2569973 w 2573975"/>
                  <a:gd name="connsiteY1-14" fmla="*/ 0 h 1346907"/>
                  <a:gd name="connsiteX2-15" fmla="*/ 2573975 w 2573975"/>
                  <a:gd name="connsiteY2-16" fmla="*/ 1024467 h 1346907"/>
                  <a:gd name="connsiteX3-17" fmla="*/ 2569973 w 2573975"/>
                  <a:gd name="connsiteY3-18" fmla="*/ 1346907 h 1346907"/>
                  <a:gd name="connsiteX4-19" fmla="*/ 2328442 w 2573975"/>
                  <a:gd name="connsiteY4-20" fmla="*/ 1337733 h 1346907"/>
                  <a:gd name="connsiteX5-21" fmla="*/ 0 w 2573975"/>
                  <a:gd name="connsiteY5-22" fmla="*/ 1346907 h 1346907"/>
                  <a:gd name="connsiteX6" fmla="*/ 0 w 2573975"/>
                  <a:gd name="connsiteY6" fmla="*/ 0 h 1346907"/>
                  <a:gd name="connsiteX0-23" fmla="*/ 2328442 w 2661413"/>
                  <a:gd name="connsiteY0-24" fmla="*/ 1337733 h 1438347"/>
                  <a:gd name="connsiteX1-25" fmla="*/ 0 w 2661413"/>
                  <a:gd name="connsiteY1-26" fmla="*/ 1346907 h 1438347"/>
                  <a:gd name="connsiteX2-27" fmla="*/ 0 w 2661413"/>
                  <a:gd name="connsiteY2-28" fmla="*/ 0 h 1438347"/>
                  <a:gd name="connsiteX3-29" fmla="*/ 2569973 w 2661413"/>
                  <a:gd name="connsiteY3-30" fmla="*/ 0 h 1438347"/>
                  <a:gd name="connsiteX4-31" fmla="*/ 2573975 w 2661413"/>
                  <a:gd name="connsiteY4-32" fmla="*/ 1024467 h 1438347"/>
                  <a:gd name="connsiteX5-33" fmla="*/ 2661413 w 2661413"/>
                  <a:gd name="connsiteY5-34" fmla="*/ 1438347 h 1438347"/>
                  <a:gd name="connsiteX0-35" fmla="*/ 2328442 w 2573975"/>
                  <a:gd name="connsiteY0-36" fmla="*/ 1337733 h 1346907"/>
                  <a:gd name="connsiteX1-37" fmla="*/ 0 w 2573975"/>
                  <a:gd name="connsiteY1-38" fmla="*/ 1346907 h 1346907"/>
                  <a:gd name="connsiteX2-39" fmla="*/ 0 w 2573975"/>
                  <a:gd name="connsiteY2-40" fmla="*/ 0 h 1346907"/>
                  <a:gd name="connsiteX3-41" fmla="*/ 2569973 w 2573975"/>
                  <a:gd name="connsiteY3-42" fmla="*/ 0 h 1346907"/>
                  <a:gd name="connsiteX4-43" fmla="*/ 2573975 w 2573975"/>
                  <a:gd name="connsiteY4-44" fmla="*/ 1024467 h 13469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573975" h="1346907">
                    <a:moveTo>
                      <a:pt x="2328442" y="1337733"/>
                    </a:moveTo>
                    <a:lnTo>
                      <a:pt x="0" y="1346907"/>
                    </a:lnTo>
                    <a:lnTo>
                      <a:pt x="0" y="0"/>
                    </a:lnTo>
                    <a:lnTo>
                      <a:pt x="2569973" y="0"/>
                    </a:lnTo>
                    <a:lnTo>
                      <a:pt x="2573975" y="1024467"/>
                    </a:lnTo>
                  </a:path>
                </a:pathLst>
              </a:custGeom>
              <a:solidFill>
                <a:schemeClr val="tx1">
                  <a:lumMod val="85000"/>
                  <a:lumOff val="1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直角三角形 108"/>
              <p:cNvSpPr/>
              <p:nvPr/>
            </p:nvSpPr>
            <p:spPr>
              <a:xfrm rot="9823020" flipH="1">
                <a:off x="3247965" y="4490746"/>
                <a:ext cx="313089" cy="227243"/>
              </a:xfrm>
              <a:prstGeom prst="rtTriangle">
                <a:avLst/>
              </a:prstGeom>
              <a:solidFill>
                <a:srgbClr val="B2B2B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文本框 109"/>
            <p:cNvSpPr txBox="1"/>
            <p:nvPr/>
          </p:nvSpPr>
          <p:spPr>
            <a:xfrm>
              <a:off x="9948457" y="5400850"/>
              <a:ext cx="1492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巡游中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拍照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9938723" y="5788821"/>
              <a:ext cx="1686010" cy="1025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en-US" sz="1400" kern="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宋体" panose="02010600030101010101" pitchFamily="2" charset="-122"/>
                </a:rPr>
                <a:t>语音指令</a:t>
              </a:r>
              <a:endParaRPr lang="en-US" altLang="zh-CN" sz="14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endParaRPr>
            </a:p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en-US" sz="1400" kern="100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点击屏幕菜单</a:t>
              </a:r>
              <a:endParaRPr lang="en-US" altLang="zh-CN" sz="1400" kern="10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  <a:p>
              <a:pPr marL="285750" lvl="0" indent="-285750" algn="l">
                <a:lnSpc>
                  <a:spcPct val="150000"/>
                </a:lnSpc>
                <a:buSzPts val="1000"/>
                <a:buFont typeface="Wingdings" panose="05000000000000000000" pitchFamily="2" charset="2"/>
                <a:buChar char="l"/>
                <a:tabLst>
                  <a:tab pos="457200" algn="l"/>
                </a:tabLst>
              </a:pPr>
              <a:r>
                <a:rPr lang="zh-CN" altLang="en-US" sz="1400" kern="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扫码下载照片</a:t>
              </a:r>
              <a:endParaRPr lang="zh-CN" altLang="zh-CN" sz="1400" kern="10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5374"/>
            <a:ext cx="12192000" cy="68633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4432" y="-5374"/>
            <a:ext cx="4025901" cy="6858000"/>
          </a:xfrm>
          <a:prstGeom prst="rect">
            <a:avLst/>
          </a:prstGeom>
          <a:gradFill>
            <a:gsLst>
              <a:gs pos="9000">
                <a:schemeClr val="tx1">
                  <a:alpha val="81000"/>
                </a:schemeClr>
              </a:gs>
              <a:gs pos="95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等腰三角形 52"/>
          <p:cNvSpPr/>
          <p:nvPr/>
        </p:nvSpPr>
        <p:spPr>
          <a:xfrm rot="5400000">
            <a:off x="3801436" y="3415324"/>
            <a:ext cx="282574" cy="137491"/>
          </a:xfrm>
          <a:prstGeom prst="triangle">
            <a:avLst>
              <a:gd name="adj" fmla="val 4999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Title 17"/>
          <p:cNvSpPr txBox="1"/>
          <p:nvPr/>
        </p:nvSpPr>
        <p:spPr>
          <a:xfrm>
            <a:off x="1152644" y="323099"/>
            <a:ext cx="2728240" cy="7277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spc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接待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682989" y="522883"/>
            <a:ext cx="469655" cy="511648"/>
            <a:chOff x="228845" y="529440"/>
            <a:chExt cx="558864" cy="608833"/>
          </a:xfrm>
        </p:grpSpPr>
        <p:sp>
          <p:nvSpPr>
            <p:cNvPr id="96" name="椭圆 95"/>
            <p:cNvSpPr/>
            <p:nvPr/>
          </p:nvSpPr>
          <p:spPr>
            <a:xfrm>
              <a:off x="228845" y="573835"/>
              <a:ext cx="558864" cy="558864"/>
            </a:xfrm>
            <a:prstGeom prst="ellipse">
              <a:avLst/>
            </a:prstGeom>
            <a:noFill/>
            <a:ln>
              <a:solidFill>
                <a:srgbClr val="F3E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544382" y="529440"/>
              <a:ext cx="172235" cy="172235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269314" y="1009080"/>
              <a:ext cx="129193" cy="129193"/>
            </a:xfrm>
            <a:prstGeom prst="ellipse">
              <a:avLst/>
            </a:prstGeom>
            <a:gradFill>
              <a:gsLst>
                <a:gs pos="23000">
                  <a:srgbClr val="F3E6CA"/>
                </a:gs>
                <a:gs pos="100000">
                  <a:srgbClr val="E68C2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9" name="直接连接符 98"/>
          <p:cNvCxnSpPr/>
          <p:nvPr/>
        </p:nvCxnSpPr>
        <p:spPr>
          <a:xfrm>
            <a:off x="1145224" y="1071839"/>
            <a:ext cx="2372907" cy="0"/>
          </a:xfrm>
          <a:prstGeom prst="line">
            <a:avLst/>
          </a:prstGeom>
          <a:ln w="19050">
            <a:solidFill>
              <a:srgbClr val="F3E6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7"/>
          <p:cNvSpPr txBox="1"/>
          <p:nvPr/>
        </p:nvSpPr>
        <p:spPr>
          <a:xfrm>
            <a:off x="654562" y="1009680"/>
            <a:ext cx="2059836" cy="3834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b="1" spc="0" dirty="0">
                <a:solidFill>
                  <a:schemeClr val="bg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ea"/>
                <a:sym typeface="+mn-lt"/>
              </a:rPr>
              <a:t>Receptions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559140" y="2032290"/>
            <a:ext cx="3545074" cy="633639"/>
            <a:chOff x="6171139" y="4943188"/>
            <a:chExt cx="3545074" cy="633639"/>
          </a:xfrm>
          <a:solidFill>
            <a:schemeClr val="bg1">
              <a:lumMod val="85000"/>
              <a:alpha val="60000"/>
            </a:schemeClr>
          </a:solidFill>
        </p:grpSpPr>
        <p:grpSp>
          <p:nvGrpSpPr>
            <p:cNvPr id="102" name="组合 101"/>
            <p:cNvGrpSpPr/>
            <p:nvPr/>
          </p:nvGrpSpPr>
          <p:grpSpPr>
            <a:xfrm rot="10800000">
              <a:off x="6171139" y="4943188"/>
              <a:ext cx="3545074" cy="633639"/>
              <a:chOff x="5083973" y="599227"/>
              <a:chExt cx="2376843" cy="633639"/>
            </a:xfrm>
            <a:grpFill/>
          </p:grpSpPr>
          <p:sp>
            <p:nvSpPr>
              <p:cNvPr id="104" name="矩形: 圆角 39"/>
              <p:cNvSpPr/>
              <p:nvPr/>
            </p:nvSpPr>
            <p:spPr>
              <a:xfrm>
                <a:off x="5176158" y="599227"/>
                <a:ext cx="2284658" cy="633639"/>
              </a:xfrm>
              <a:prstGeom prst="roundRect">
                <a:avLst/>
              </a:prstGeom>
              <a:grpFill/>
              <a:ln>
                <a:solidFill>
                  <a:srgbClr val="F2DDBB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5" name="等腰三角形 40"/>
              <p:cNvSpPr/>
              <p:nvPr/>
            </p:nvSpPr>
            <p:spPr>
              <a:xfrm rot="16200000">
                <a:off x="4988778" y="902555"/>
                <a:ext cx="282574" cy="92183"/>
              </a:xfrm>
              <a:prstGeom prst="triangle">
                <a:avLst>
                  <a:gd name="adj" fmla="val 49999"/>
                </a:avLst>
              </a:prstGeom>
              <a:grpFill/>
              <a:ln>
                <a:solidFill>
                  <a:srgbClr val="F2DDBB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3" name="文本框 102"/>
            <p:cNvSpPr txBox="1"/>
            <p:nvPr/>
          </p:nvSpPr>
          <p:spPr>
            <a:xfrm>
              <a:off x="6241520" y="5055263"/>
              <a:ext cx="3416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“您好，欢迎光临希尔顿酒店”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7" name="文本框 106"/>
          <p:cNvSpPr txBox="1"/>
          <p:nvPr/>
        </p:nvSpPr>
        <p:spPr>
          <a:xfrm>
            <a:off x="657720" y="1677470"/>
            <a:ext cx="2461759" cy="383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定点接待，主动问候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658847" y="2954722"/>
            <a:ext cx="1953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接待中语音交互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111" name="组合 110"/>
          <p:cNvGrpSpPr/>
          <p:nvPr/>
        </p:nvGrpSpPr>
        <p:grpSpPr>
          <a:xfrm rot="10800000">
            <a:off x="559139" y="3291621"/>
            <a:ext cx="3545075" cy="633639"/>
            <a:chOff x="5038415" y="599227"/>
            <a:chExt cx="2422401" cy="633639"/>
          </a:xfrm>
          <a:solidFill>
            <a:schemeClr val="bg1">
              <a:lumMod val="85000"/>
              <a:alpha val="60000"/>
            </a:schemeClr>
          </a:solidFill>
        </p:grpSpPr>
        <p:sp>
          <p:nvSpPr>
            <p:cNvPr id="113" name="矩形: 圆角 39"/>
            <p:cNvSpPr/>
            <p:nvPr/>
          </p:nvSpPr>
          <p:spPr>
            <a:xfrm>
              <a:off x="5176158" y="599227"/>
              <a:ext cx="2284658" cy="633639"/>
            </a:xfrm>
            <a:prstGeom prst="roundRect">
              <a:avLst/>
            </a:prstGeom>
            <a:grpFill/>
            <a:ln>
              <a:solidFill>
                <a:srgbClr val="F2DDB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4" name="等腰三角形 40"/>
            <p:cNvSpPr/>
            <p:nvPr/>
          </p:nvSpPr>
          <p:spPr>
            <a:xfrm rot="16200000">
              <a:off x="4965999" y="879776"/>
              <a:ext cx="282574" cy="137742"/>
            </a:xfrm>
            <a:prstGeom prst="triangle">
              <a:avLst>
                <a:gd name="adj" fmla="val 49999"/>
              </a:avLst>
            </a:prstGeom>
            <a:grpFill/>
            <a:ln>
              <a:solidFill>
                <a:srgbClr val="F2DDB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5" name="文本框 114"/>
          <p:cNvSpPr txBox="1"/>
          <p:nvPr/>
        </p:nvSpPr>
        <p:spPr>
          <a:xfrm>
            <a:off x="591464" y="3436292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“跳个舞”“周边有什么景点”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矩形 125"/>
          <p:cNvSpPr/>
          <p:nvPr/>
        </p:nvSpPr>
        <p:spPr>
          <a:xfrm flipH="1">
            <a:off x="8146160" y="-5374"/>
            <a:ext cx="4025901" cy="6858000"/>
          </a:xfrm>
          <a:prstGeom prst="rect">
            <a:avLst/>
          </a:prstGeom>
          <a:gradFill>
            <a:gsLst>
              <a:gs pos="9000">
                <a:schemeClr val="tx1">
                  <a:alpha val="81000"/>
                </a:schemeClr>
              </a:gs>
              <a:gs pos="95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7" name="文本框 126"/>
          <p:cNvSpPr txBox="1"/>
          <p:nvPr/>
        </p:nvSpPr>
        <p:spPr>
          <a:xfrm flipH="1">
            <a:off x="8993328" y="3645790"/>
            <a:ext cx="1953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接待中问路引领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128" name="组合 127"/>
          <p:cNvGrpSpPr/>
          <p:nvPr/>
        </p:nvGrpSpPr>
        <p:grpSpPr>
          <a:xfrm rot="10800000" flipH="1">
            <a:off x="8349947" y="3992091"/>
            <a:ext cx="2520864" cy="633639"/>
            <a:chOff x="5038415" y="599227"/>
            <a:chExt cx="2422401" cy="633639"/>
          </a:xfrm>
          <a:solidFill>
            <a:schemeClr val="bg1">
              <a:lumMod val="85000"/>
              <a:alpha val="60000"/>
            </a:schemeClr>
          </a:solidFill>
        </p:grpSpPr>
        <p:sp>
          <p:nvSpPr>
            <p:cNvPr id="129" name="矩形: 圆角 39"/>
            <p:cNvSpPr/>
            <p:nvPr/>
          </p:nvSpPr>
          <p:spPr>
            <a:xfrm>
              <a:off x="5176158" y="599227"/>
              <a:ext cx="2284658" cy="633639"/>
            </a:xfrm>
            <a:prstGeom prst="roundRect">
              <a:avLst/>
            </a:prstGeom>
            <a:grpFill/>
            <a:ln>
              <a:solidFill>
                <a:srgbClr val="F2DDB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0" name="等腰三角形 40"/>
            <p:cNvSpPr/>
            <p:nvPr/>
          </p:nvSpPr>
          <p:spPr>
            <a:xfrm rot="16200000">
              <a:off x="4965999" y="879776"/>
              <a:ext cx="282574" cy="137742"/>
            </a:xfrm>
            <a:prstGeom prst="triangle">
              <a:avLst>
                <a:gd name="adj" fmla="val 49999"/>
              </a:avLst>
            </a:prstGeom>
            <a:grpFill/>
            <a:ln>
              <a:solidFill>
                <a:srgbClr val="F2DDB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1" name="文本框 130"/>
          <p:cNvSpPr txBox="1"/>
          <p:nvPr/>
        </p:nvSpPr>
        <p:spPr>
          <a:xfrm flipH="1">
            <a:off x="8464263" y="414315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“带我去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1001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房间”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 flipH="1">
            <a:off x="8993328" y="4858573"/>
            <a:ext cx="1953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接待中签到拍照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133" name="组合 132"/>
          <p:cNvGrpSpPr/>
          <p:nvPr/>
        </p:nvGrpSpPr>
        <p:grpSpPr>
          <a:xfrm rot="10800000" flipH="1">
            <a:off x="8349947" y="5204874"/>
            <a:ext cx="2520864" cy="633639"/>
            <a:chOff x="5038415" y="599227"/>
            <a:chExt cx="2422401" cy="633639"/>
          </a:xfrm>
          <a:solidFill>
            <a:schemeClr val="bg1">
              <a:lumMod val="85000"/>
              <a:alpha val="60000"/>
            </a:schemeClr>
          </a:solidFill>
        </p:grpSpPr>
        <p:sp>
          <p:nvSpPr>
            <p:cNvPr id="134" name="矩形: 圆角 39"/>
            <p:cNvSpPr/>
            <p:nvPr/>
          </p:nvSpPr>
          <p:spPr>
            <a:xfrm>
              <a:off x="5176158" y="599227"/>
              <a:ext cx="2284658" cy="633639"/>
            </a:xfrm>
            <a:prstGeom prst="roundRect">
              <a:avLst/>
            </a:prstGeom>
            <a:grpFill/>
            <a:ln>
              <a:solidFill>
                <a:srgbClr val="F2DDB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5" name="等腰三角形 40"/>
            <p:cNvSpPr/>
            <p:nvPr/>
          </p:nvSpPr>
          <p:spPr>
            <a:xfrm rot="16200000">
              <a:off x="4965999" y="879776"/>
              <a:ext cx="282574" cy="137742"/>
            </a:xfrm>
            <a:prstGeom prst="triangle">
              <a:avLst>
                <a:gd name="adj" fmla="val 49999"/>
              </a:avLst>
            </a:prstGeom>
            <a:grpFill/>
            <a:ln>
              <a:solidFill>
                <a:srgbClr val="F2DDB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6" name="文本框 135"/>
          <p:cNvSpPr txBox="1"/>
          <p:nvPr/>
        </p:nvSpPr>
        <p:spPr>
          <a:xfrm flipH="1">
            <a:off x="8521655" y="537967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“帮我拍张照”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7" name="组合 136"/>
          <p:cNvGrpSpPr/>
          <p:nvPr/>
        </p:nvGrpSpPr>
        <p:grpSpPr>
          <a:xfrm>
            <a:off x="682989" y="4442813"/>
            <a:ext cx="2352271" cy="1726080"/>
            <a:chOff x="716998" y="4332401"/>
            <a:chExt cx="2352271" cy="1726080"/>
          </a:xfrm>
        </p:grpSpPr>
        <p:grpSp>
          <p:nvGrpSpPr>
            <p:cNvPr id="138" name="Group 74"/>
            <p:cNvGrpSpPr/>
            <p:nvPr/>
          </p:nvGrpSpPr>
          <p:grpSpPr>
            <a:xfrm>
              <a:off x="716998" y="4332401"/>
              <a:ext cx="2352271" cy="551440"/>
              <a:chOff x="4625961" y="3685115"/>
              <a:chExt cx="2352271" cy="551440"/>
            </a:xfrm>
          </p:grpSpPr>
          <p:grpSp>
            <p:nvGrpSpPr>
              <p:cNvPr id="159" name="Group 69"/>
              <p:cNvGrpSpPr/>
              <p:nvPr/>
            </p:nvGrpSpPr>
            <p:grpSpPr>
              <a:xfrm>
                <a:off x="4625961" y="3948317"/>
                <a:ext cx="2011888" cy="163536"/>
                <a:chOff x="4625961" y="3948317"/>
                <a:chExt cx="2011888" cy="163536"/>
              </a:xfrm>
            </p:grpSpPr>
            <p:cxnSp>
              <p:nvCxnSpPr>
                <p:cNvPr id="166" name="Straight Connector 4"/>
                <p:cNvCxnSpPr/>
                <p:nvPr/>
              </p:nvCxnSpPr>
              <p:spPr>
                <a:xfrm>
                  <a:off x="4789497" y="4030084"/>
                  <a:ext cx="1848352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Oval 33"/>
                <p:cNvSpPr/>
                <p:nvPr/>
              </p:nvSpPr>
              <p:spPr>
                <a:xfrm>
                  <a:off x="4625961" y="3948317"/>
                  <a:ext cx="163536" cy="16353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00" dirty="0"/>
                </a:p>
              </p:txBody>
            </p:sp>
          </p:grpSp>
          <p:sp>
            <p:nvSpPr>
              <p:cNvPr id="160" name="Rectangle 35"/>
              <p:cNvSpPr/>
              <p:nvPr/>
            </p:nvSpPr>
            <p:spPr>
              <a:xfrm>
                <a:off x="5111669" y="3685115"/>
                <a:ext cx="12618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丰富的语料库</a:t>
                </a:r>
                <a:endParaRPr lang="id-ID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61" name="Group 28"/>
              <p:cNvGrpSpPr/>
              <p:nvPr/>
            </p:nvGrpSpPr>
            <p:grpSpPr>
              <a:xfrm>
                <a:off x="6585174" y="3843498"/>
                <a:ext cx="393058" cy="393057"/>
                <a:chOff x="8867847" y="1783124"/>
                <a:chExt cx="1026356" cy="1026356"/>
              </a:xfrm>
              <a:effectLst>
                <a:outerShdw blurRad="3810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grpSpPr>
            <p:sp>
              <p:nvSpPr>
                <p:cNvPr id="162" name="Oval 29"/>
                <p:cNvSpPr/>
                <p:nvPr/>
              </p:nvSpPr>
              <p:spPr>
                <a:xfrm>
                  <a:off x="8867847" y="1783124"/>
                  <a:ext cx="1026356" cy="102635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00" dirty="0"/>
                </a:p>
              </p:txBody>
            </p:sp>
            <p:grpSp>
              <p:nvGrpSpPr>
                <p:cNvPr id="163" name="Group 30"/>
                <p:cNvGrpSpPr/>
                <p:nvPr/>
              </p:nvGrpSpPr>
              <p:grpSpPr>
                <a:xfrm>
                  <a:off x="9201809" y="2117086"/>
                  <a:ext cx="358432" cy="358432"/>
                  <a:chOff x="3498967" y="3049909"/>
                  <a:chExt cx="464344" cy="464344"/>
                </a:xfrm>
                <a:solidFill>
                  <a:schemeClr val="bg1"/>
                </a:solidFill>
              </p:grpSpPr>
              <p:sp>
                <p:nvSpPr>
                  <p:cNvPr id="164" name="AutoShape 126"/>
                  <p:cNvSpPr/>
                  <p:nvPr/>
                </p:nvSpPr>
                <p:spPr bwMode="auto">
                  <a:xfrm>
                    <a:off x="3498967" y="3049909"/>
                    <a:ext cx="464344" cy="464344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3499" y="14850"/>
                        </a:moveTo>
                        <a:cubicBezTo>
                          <a:pt x="9772" y="14850"/>
                          <a:pt x="6749" y="11827"/>
                          <a:pt x="6749" y="8100"/>
                        </a:cubicBezTo>
                        <a:cubicBezTo>
                          <a:pt x="6749" y="4372"/>
                          <a:pt x="9772" y="1350"/>
                          <a:pt x="13499" y="1350"/>
                        </a:cubicBezTo>
                        <a:cubicBezTo>
                          <a:pt x="17227" y="1350"/>
                          <a:pt x="20249" y="4372"/>
                          <a:pt x="20249" y="8100"/>
                        </a:cubicBezTo>
                        <a:cubicBezTo>
                          <a:pt x="20249" y="11827"/>
                          <a:pt x="17227" y="14850"/>
                          <a:pt x="13499" y="14850"/>
                        </a:cubicBezTo>
                        <a:moveTo>
                          <a:pt x="3236" y="20042"/>
                        </a:moveTo>
                        <a:cubicBezTo>
                          <a:pt x="3019" y="20266"/>
                          <a:pt x="2718" y="20408"/>
                          <a:pt x="2382" y="20408"/>
                        </a:cubicBezTo>
                        <a:cubicBezTo>
                          <a:pt x="1724" y="20408"/>
                          <a:pt x="1191" y="19875"/>
                          <a:pt x="1191" y="19218"/>
                        </a:cubicBezTo>
                        <a:cubicBezTo>
                          <a:pt x="1191" y="18881"/>
                          <a:pt x="1332" y="18580"/>
                          <a:pt x="1557" y="18363"/>
                        </a:cubicBezTo>
                        <a:lnTo>
                          <a:pt x="1551" y="18358"/>
                        </a:lnTo>
                        <a:lnTo>
                          <a:pt x="6996" y="12913"/>
                        </a:lnTo>
                        <a:cubicBezTo>
                          <a:pt x="7472" y="13555"/>
                          <a:pt x="8039" y="14122"/>
                          <a:pt x="8680" y="14599"/>
                        </a:cubicBezTo>
                        <a:cubicBezTo>
                          <a:pt x="8680" y="14599"/>
                          <a:pt x="3236" y="20042"/>
                          <a:pt x="3236" y="20042"/>
                        </a:cubicBezTo>
                        <a:close/>
                        <a:moveTo>
                          <a:pt x="13499" y="0"/>
                        </a:moveTo>
                        <a:cubicBezTo>
                          <a:pt x="9026" y="0"/>
                          <a:pt x="5399" y="3626"/>
                          <a:pt x="5399" y="8100"/>
                        </a:cubicBezTo>
                        <a:cubicBezTo>
                          <a:pt x="5399" y="9467"/>
                          <a:pt x="5742" y="10754"/>
                          <a:pt x="6341" y="11884"/>
                        </a:cubicBezTo>
                        <a:lnTo>
                          <a:pt x="709" y="17515"/>
                        </a:lnTo>
                        <a:lnTo>
                          <a:pt x="713" y="17520"/>
                        </a:lnTo>
                        <a:cubicBezTo>
                          <a:pt x="274" y="17953"/>
                          <a:pt x="0" y="18552"/>
                          <a:pt x="0" y="19218"/>
                        </a:cubicBezTo>
                        <a:cubicBezTo>
                          <a:pt x="0" y="20533"/>
                          <a:pt x="1066" y="21599"/>
                          <a:pt x="2382" y="21599"/>
                        </a:cubicBezTo>
                        <a:cubicBezTo>
                          <a:pt x="3047" y="21599"/>
                          <a:pt x="3647" y="21326"/>
                          <a:pt x="4079" y="20885"/>
                        </a:cubicBezTo>
                        <a:lnTo>
                          <a:pt x="4078" y="20884"/>
                        </a:lnTo>
                        <a:lnTo>
                          <a:pt x="9708" y="15255"/>
                        </a:lnTo>
                        <a:cubicBezTo>
                          <a:pt x="10839" y="15856"/>
                          <a:pt x="12128" y="16200"/>
                          <a:pt x="13499" y="16200"/>
                        </a:cubicBezTo>
                        <a:cubicBezTo>
                          <a:pt x="17973" y="16200"/>
                          <a:pt x="21600" y="12573"/>
                          <a:pt x="21600" y="8100"/>
                        </a:cubicBezTo>
                        <a:cubicBezTo>
                          <a:pt x="21600" y="3626"/>
                          <a:pt x="17973" y="0"/>
                          <a:pt x="1349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  <p:sp>
                <p:nvSpPr>
                  <p:cNvPr id="165" name="AutoShape 127"/>
                  <p:cNvSpPr/>
                  <p:nvPr/>
                </p:nvSpPr>
                <p:spPr bwMode="auto">
                  <a:xfrm>
                    <a:off x="3687085" y="3122140"/>
                    <a:ext cx="109538" cy="108744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0160" y="0"/>
                        </a:moveTo>
                        <a:cubicBezTo>
                          <a:pt x="9025" y="0"/>
                          <a:pt x="0" y="9025"/>
                          <a:pt x="0" y="20160"/>
                        </a:cubicBezTo>
                        <a:cubicBezTo>
                          <a:pt x="0" y="20954"/>
                          <a:pt x="644" y="21600"/>
                          <a:pt x="1440" y="21600"/>
                        </a:cubicBezTo>
                        <a:cubicBezTo>
                          <a:pt x="2235" y="21600"/>
                          <a:pt x="2880" y="20954"/>
                          <a:pt x="2880" y="20160"/>
                        </a:cubicBezTo>
                        <a:cubicBezTo>
                          <a:pt x="2880" y="10618"/>
                          <a:pt x="10617" y="2880"/>
                          <a:pt x="20160" y="2880"/>
                        </a:cubicBezTo>
                        <a:cubicBezTo>
                          <a:pt x="20955" y="2880"/>
                          <a:pt x="21599" y="2234"/>
                          <a:pt x="21599" y="1440"/>
                        </a:cubicBezTo>
                        <a:cubicBezTo>
                          <a:pt x="21599" y="645"/>
                          <a:pt x="20955" y="0"/>
                          <a:pt x="2016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</p:grpSp>
          </p:grpSp>
        </p:grpSp>
        <p:grpSp>
          <p:nvGrpSpPr>
            <p:cNvPr id="139" name="Group 74"/>
            <p:cNvGrpSpPr/>
            <p:nvPr/>
          </p:nvGrpSpPr>
          <p:grpSpPr>
            <a:xfrm>
              <a:off x="716998" y="4922311"/>
              <a:ext cx="2352271" cy="551440"/>
              <a:chOff x="4625961" y="3685115"/>
              <a:chExt cx="2352271" cy="551440"/>
            </a:xfrm>
          </p:grpSpPr>
          <p:grpSp>
            <p:nvGrpSpPr>
              <p:cNvPr id="150" name="Group 69"/>
              <p:cNvGrpSpPr/>
              <p:nvPr/>
            </p:nvGrpSpPr>
            <p:grpSpPr>
              <a:xfrm>
                <a:off x="4625961" y="3948317"/>
                <a:ext cx="2011888" cy="163536"/>
                <a:chOff x="4625961" y="3948317"/>
                <a:chExt cx="2011888" cy="163536"/>
              </a:xfrm>
            </p:grpSpPr>
            <p:cxnSp>
              <p:nvCxnSpPr>
                <p:cNvPr id="157" name="Straight Connector 4"/>
                <p:cNvCxnSpPr/>
                <p:nvPr/>
              </p:nvCxnSpPr>
              <p:spPr>
                <a:xfrm>
                  <a:off x="4789497" y="4030084"/>
                  <a:ext cx="1848352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Oval 33"/>
                <p:cNvSpPr/>
                <p:nvPr/>
              </p:nvSpPr>
              <p:spPr>
                <a:xfrm>
                  <a:off x="4625961" y="3948317"/>
                  <a:ext cx="163536" cy="16353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00" dirty="0"/>
                </a:p>
              </p:txBody>
            </p:sp>
          </p:grpSp>
          <p:sp>
            <p:nvSpPr>
              <p:cNvPr id="151" name="Rectangle 35"/>
              <p:cNvSpPr/>
              <p:nvPr/>
            </p:nvSpPr>
            <p:spPr>
              <a:xfrm>
                <a:off x="5021904" y="3685115"/>
                <a:ext cx="14414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支持自定义问答</a:t>
                </a:r>
                <a:endParaRPr lang="id-ID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52" name="Group 28"/>
              <p:cNvGrpSpPr/>
              <p:nvPr/>
            </p:nvGrpSpPr>
            <p:grpSpPr>
              <a:xfrm>
                <a:off x="6585174" y="3843498"/>
                <a:ext cx="393058" cy="393057"/>
                <a:chOff x="8867847" y="1783124"/>
                <a:chExt cx="1026356" cy="1026356"/>
              </a:xfrm>
              <a:effectLst>
                <a:outerShdw blurRad="3810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grpSpPr>
            <p:sp>
              <p:nvSpPr>
                <p:cNvPr id="153" name="Oval 29"/>
                <p:cNvSpPr/>
                <p:nvPr/>
              </p:nvSpPr>
              <p:spPr>
                <a:xfrm>
                  <a:off x="8867847" y="1783124"/>
                  <a:ext cx="1026356" cy="102635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00" dirty="0"/>
                </a:p>
              </p:txBody>
            </p:sp>
            <p:grpSp>
              <p:nvGrpSpPr>
                <p:cNvPr id="154" name="Group 30"/>
                <p:cNvGrpSpPr/>
                <p:nvPr/>
              </p:nvGrpSpPr>
              <p:grpSpPr>
                <a:xfrm>
                  <a:off x="9201809" y="2117086"/>
                  <a:ext cx="358432" cy="358432"/>
                  <a:chOff x="3498967" y="3049909"/>
                  <a:chExt cx="464344" cy="464344"/>
                </a:xfrm>
                <a:solidFill>
                  <a:schemeClr val="bg1"/>
                </a:solidFill>
              </p:grpSpPr>
              <p:sp>
                <p:nvSpPr>
                  <p:cNvPr id="155" name="AutoShape 126"/>
                  <p:cNvSpPr/>
                  <p:nvPr/>
                </p:nvSpPr>
                <p:spPr bwMode="auto">
                  <a:xfrm>
                    <a:off x="3498967" y="3049909"/>
                    <a:ext cx="464344" cy="464344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3499" y="14850"/>
                        </a:moveTo>
                        <a:cubicBezTo>
                          <a:pt x="9772" y="14850"/>
                          <a:pt x="6749" y="11827"/>
                          <a:pt x="6749" y="8100"/>
                        </a:cubicBezTo>
                        <a:cubicBezTo>
                          <a:pt x="6749" y="4372"/>
                          <a:pt x="9772" y="1350"/>
                          <a:pt x="13499" y="1350"/>
                        </a:cubicBezTo>
                        <a:cubicBezTo>
                          <a:pt x="17227" y="1350"/>
                          <a:pt x="20249" y="4372"/>
                          <a:pt x="20249" y="8100"/>
                        </a:cubicBezTo>
                        <a:cubicBezTo>
                          <a:pt x="20249" y="11827"/>
                          <a:pt x="17227" y="14850"/>
                          <a:pt x="13499" y="14850"/>
                        </a:cubicBezTo>
                        <a:moveTo>
                          <a:pt x="3236" y="20042"/>
                        </a:moveTo>
                        <a:cubicBezTo>
                          <a:pt x="3019" y="20266"/>
                          <a:pt x="2718" y="20408"/>
                          <a:pt x="2382" y="20408"/>
                        </a:cubicBezTo>
                        <a:cubicBezTo>
                          <a:pt x="1724" y="20408"/>
                          <a:pt x="1191" y="19875"/>
                          <a:pt x="1191" y="19218"/>
                        </a:cubicBezTo>
                        <a:cubicBezTo>
                          <a:pt x="1191" y="18881"/>
                          <a:pt x="1332" y="18580"/>
                          <a:pt x="1557" y="18363"/>
                        </a:cubicBezTo>
                        <a:lnTo>
                          <a:pt x="1551" y="18358"/>
                        </a:lnTo>
                        <a:lnTo>
                          <a:pt x="6996" y="12913"/>
                        </a:lnTo>
                        <a:cubicBezTo>
                          <a:pt x="7472" y="13555"/>
                          <a:pt x="8039" y="14122"/>
                          <a:pt x="8680" y="14599"/>
                        </a:cubicBezTo>
                        <a:cubicBezTo>
                          <a:pt x="8680" y="14599"/>
                          <a:pt x="3236" y="20042"/>
                          <a:pt x="3236" y="20042"/>
                        </a:cubicBezTo>
                        <a:close/>
                        <a:moveTo>
                          <a:pt x="13499" y="0"/>
                        </a:moveTo>
                        <a:cubicBezTo>
                          <a:pt x="9026" y="0"/>
                          <a:pt x="5399" y="3626"/>
                          <a:pt x="5399" y="8100"/>
                        </a:cubicBezTo>
                        <a:cubicBezTo>
                          <a:pt x="5399" y="9467"/>
                          <a:pt x="5742" y="10754"/>
                          <a:pt x="6341" y="11884"/>
                        </a:cubicBezTo>
                        <a:lnTo>
                          <a:pt x="709" y="17515"/>
                        </a:lnTo>
                        <a:lnTo>
                          <a:pt x="713" y="17520"/>
                        </a:lnTo>
                        <a:cubicBezTo>
                          <a:pt x="274" y="17953"/>
                          <a:pt x="0" y="18552"/>
                          <a:pt x="0" y="19218"/>
                        </a:cubicBezTo>
                        <a:cubicBezTo>
                          <a:pt x="0" y="20533"/>
                          <a:pt x="1066" y="21599"/>
                          <a:pt x="2382" y="21599"/>
                        </a:cubicBezTo>
                        <a:cubicBezTo>
                          <a:pt x="3047" y="21599"/>
                          <a:pt x="3647" y="21326"/>
                          <a:pt x="4079" y="20885"/>
                        </a:cubicBezTo>
                        <a:lnTo>
                          <a:pt x="4078" y="20884"/>
                        </a:lnTo>
                        <a:lnTo>
                          <a:pt x="9708" y="15255"/>
                        </a:lnTo>
                        <a:cubicBezTo>
                          <a:pt x="10839" y="15856"/>
                          <a:pt x="12128" y="16200"/>
                          <a:pt x="13499" y="16200"/>
                        </a:cubicBezTo>
                        <a:cubicBezTo>
                          <a:pt x="17973" y="16200"/>
                          <a:pt x="21600" y="12573"/>
                          <a:pt x="21600" y="8100"/>
                        </a:cubicBezTo>
                        <a:cubicBezTo>
                          <a:pt x="21600" y="3626"/>
                          <a:pt x="17973" y="0"/>
                          <a:pt x="1349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  <p:sp>
                <p:nvSpPr>
                  <p:cNvPr id="156" name="AutoShape 127"/>
                  <p:cNvSpPr/>
                  <p:nvPr/>
                </p:nvSpPr>
                <p:spPr bwMode="auto">
                  <a:xfrm>
                    <a:off x="3687085" y="3122140"/>
                    <a:ext cx="109538" cy="108744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0160" y="0"/>
                        </a:moveTo>
                        <a:cubicBezTo>
                          <a:pt x="9025" y="0"/>
                          <a:pt x="0" y="9025"/>
                          <a:pt x="0" y="20160"/>
                        </a:cubicBezTo>
                        <a:cubicBezTo>
                          <a:pt x="0" y="20954"/>
                          <a:pt x="644" y="21600"/>
                          <a:pt x="1440" y="21600"/>
                        </a:cubicBezTo>
                        <a:cubicBezTo>
                          <a:pt x="2235" y="21600"/>
                          <a:pt x="2880" y="20954"/>
                          <a:pt x="2880" y="20160"/>
                        </a:cubicBezTo>
                        <a:cubicBezTo>
                          <a:pt x="2880" y="10618"/>
                          <a:pt x="10617" y="2880"/>
                          <a:pt x="20160" y="2880"/>
                        </a:cubicBezTo>
                        <a:cubicBezTo>
                          <a:pt x="20955" y="2880"/>
                          <a:pt x="21599" y="2234"/>
                          <a:pt x="21599" y="1440"/>
                        </a:cubicBezTo>
                        <a:cubicBezTo>
                          <a:pt x="21599" y="645"/>
                          <a:pt x="20955" y="0"/>
                          <a:pt x="2016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</p:grpSp>
          </p:grpSp>
        </p:grpSp>
        <p:grpSp>
          <p:nvGrpSpPr>
            <p:cNvPr id="140" name="Group 74"/>
            <p:cNvGrpSpPr/>
            <p:nvPr/>
          </p:nvGrpSpPr>
          <p:grpSpPr>
            <a:xfrm>
              <a:off x="716998" y="5507041"/>
              <a:ext cx="2352271" cy="551440"/>
              <a:chOff x="4625961" y="3685115"/>
              <a:chExt cx="2352271" cy="551440"/>
            </a:xfrm>
          </p:grpSpPr>
          <p:grpSp>
            <p:nvGrpSpPr>
              <p:cNvPr id="141" name="Group 69"/>
              <p:cNvGrpSpPr/>
              <p:nvPr/>
            </p:nvGrpSpPr>
            <p:grpSpPr>
              <a:xfrm>
                <a:off x="4625961" y="3948317"/>
                <a:ext cx="2011888" cy="163536"/>
                <a:chOff x="4625961" y="3948317"/>
                <a:chExt cx="2011888" cy="163536"/>
              </a:xfrm>
            </p:grpSpPr>
            <p:cxnSp>
              <p:nvCxnSpPr>
                <p:cNvPr id="148" name="Straight Connector 4"/>
                <p:cNvCxnSpPr/>
                <p:nvPr/>
              </p:nvCxnSpPr>
              <p:spPr>
                <a:xfrm>
                  <a:off x="4789497" y="4030084"/>
                  <a:ext cx="1848352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Oval 33"/>
                <p:cNvSpPr/>
                <p:nvPr/>
              </p:nvSpPr>
              <p:spPr>
                <a:xfrm>
                  <a:off x="4625961" y="3948317"/>
                  <a:ext cx="163536" cy="16353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00" dirty="0"/>
                </a:p>
              </p:txBody>
            </p:sp>
          </p:grpSp>
          <p:sp>
            <p:nvSpPr>
              <p:cNvPr id="142" name="Rectangle 35"/>
              <p:cNvSpPr/>
              <p:nvPr/>
            </p:nvSpPr>
            <p:spPr>
              <a:xfrm>
                <a:off x="4752605" y="3685115"/>
                <a:ext cx="19800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更自然的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语音交互体验</a:t>
                </a:r>
                <a:endParaRPr lang="id-ID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43" name="Group 28"/>
              <p:cNvGrpSpPr/>
              <p:nvPr/>
            </p:nvGrpSpPr>
            <p:grpSpPr>
              <a:xfrm>
                <a:off x="6585174" y="3843498"/>
                <a:ext cx="393058" cy="393057"/>
                <a:chOff x="8867847" y="1783124"/>
                <a:chExt cx="1026356" cy="1026356"/>
              </a:xfrm>
              <a:effectLst>
                <a:outerShdw blurRad="3810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grpSpPr>
            <p:sp>
              <p:nvSpPr>
                <p:cNvPr id="144" name="Oval 29"/>
                <p:cNvSpPr/>
                <p:nvPr/>
              </p:nvSpPr>
              <p:spPr>
                <a:xfrm>
                  <a:off x="8867847" y="1783124"/>
                  <a:ext cx="1026356" cy="102635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00" dirty="0"/>
                </a:p>
              </p:txBody>
            </p:sp>
            <p:grpSp>
              <p:nvGrpSpPr>
                <p:cNvPr id="145" name="Group 30"/>
                <p:cNvGrpSpPr/>
                <p:nvPr/>
              </p:nvGrpSpPr>
              <p:grpSpPr>
                <a:xfrm>
                  <a:off x="9201809" y="2117086"/>
                  <a:ext cx="358432" cy="358432"/>
                  <a:chOff x="3498967" y="3049909"/>
                  <a:chExt cx="464344" cy="464344"/>
                </a:xfrm>
                <a:solidFill>
                  <a:schemeClr val="bg1"/>
                </a:solidFill>
              </p:grpSpPr>
              <p:sp>
                <p:nvSpPr>
                  <p:cNvPr id="146" name="AutoShape 126"/>
                  <p:cNvSpPr/>
                  <p:nvPr/>
                </p:nvSpPr>
                <p:spPr bwMode="auto">
                  <a:xfrm>
                    <a:off x="3498967" y="3049909"/>
                    <a:ext cx="464344" cy="464344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3499" y="14850"/>
                        </a:moveTo>
                        <a:cubicBezTo>
                          <a:pt x="9772" y="14850"/>
                          <a:pt x="6749" y="11827"/>
                          <a:pt x="6749" y="8100"/>
                        </a:cubicBezTo>
                        <a:cubicBezTo>
                          <a:pt x="6749" y="4372"/>
                          <a:pt x="9772" y="1350"/>
                          <a:pt x="13499" y="1350"/>
                        </a:cubicBezTo>
                        <a:cubicBezTo>
                          <a:pt x="17227" y="1350"/>
                          <a:pt x="20249" y="4372"/>
                          <a:pt x="20249" y="8100"/>
                        </a:cubicBezTo>
                        <a:cubicBezTo>
                          <a:pt x="20249" y="11827"/>
                          <a:pt x="17227" y="14850"/>
                          <a:pt x="13499" y="14850"/>
                        </a:cubicBezTo>
                        <a:moveTo>
                          <a:pt x="3236" y="20042"/>
                        </a:moveTo>
                        <a:cubicBezTo>
                          <a:pt x="3019" y="20266"/>
                          <a:pt x="2718" y="20408"/>
                          <a:pt x="2382" y="20408"/>
                        </a:cubicBezTo>
                        <a:cubicBezTo>
                          <a:pt x="1724" y="20408"/>
                          <a:pt x="1191" y="19875"/>
                          <a:pt x="1191" y="19218"/>
                        </a:cubicBezTo>
                        <a:cubicBezTo>
                          <a:pt x="1191" y="18881"/>
                          <a:pt x="1332" y="18580"/>
                          <a:pt x="1557" y="18363"/>
                        </a:cubicBezTo>
                        <a:lnTo>
                          <a:pt x="1551" y="18358"/>
                        </a:lnTo>
                        <a:lnTo>
                          <a:pt x="6996" y="12913"/>
                        </a:lnTo>
                        <a:cubicBezTo>
                          <a:pt x="7472" y="13555"/>
                          <a:pt x="8039" y="14122"/>
                          <a:pt x="8680" y="14599"/>
                        </a:cubicBezTo>
                        <a:cubicBezTo>
                          <a:pt x="8680" y="14599"/>
                          <a:pt x="3236" y="20042"/>
                          <a:pt x="3236" y="20042"/>
                        </a:cubicBezTo>
                        <a:close/>
                        <a:moveTo>
                          <a:pt x="13499" y="0"/>
                        </a:moveTo>
                        <a:cubicBezTo>
                          <a:pt x="9026" y="0"/>
                          <a:pt x="5399" y="3626"/>
                          <a:pt x="5399" y="8100"/>
                        </a:cubicBezTo>
                        <a:cubicBezTo>
                          <a:pt x="5399" y="9467"/>
                          <a:pt x="5742" y="10754"/>
                          <a:pt x="6341" y="11884"/>
                        </a:cubicBezTo>
                        <a:lnTo>
                          <a:pt x="709" y="17515"/>
                        </a:lnTo>
                        <a:lnTo>
                          <a:pt x="713" y="17520"/>
                        </a:lnTo>
                        <a:cubicBezTo>
                          <a:pt x="274" y="17953"/>
                          <a:pt x="0" y="18552"/>
                          <a:pt x="0" y="19218"/>
                        </a:cubicBezTo>
                        <a:cubicBezTo>
                          <a:pt x="0" y="20533"/>
                          <a:pt x="1066" y="21599"/>
                          <a:pt x="2382" y="21599"/>
                        </a:cubicBezTo>
                        <a:cubicBezTo>
                          <a:pt x="3047" y="21599"/>
                          <a:pt x="3647" y="21326"/>
                          <a:pt x="4079" y="20885"/>
                        </a:cubicBezTo>
                        <a:lnTo>
                          <a:pt x="4078" y="20884"/>
                        </a:lnTo>
                        <a:lnTo>
                          <a:pt x="9708" y="15255"/>
                        </a:lnTo>
                        <a:cubicBezTo>
                          <a:pt x="10839" y="15856"/>
                          <a:pt x="12128" y="16200"/>
                          <a:pt x="13499" y="16200"/>
                        </a:cubicBezTo>
                        <a:cubicBezTo>
                          <a:pt x="17973" y="16200"/>
                          <a:pt x="21600" y="12573"/>
                          <a:pt x="21600" y="8100"/>
                        </a:cubicBezTo>
                        <a:cubicBezTo>
                          <a:pt x="21600" y="3626"/>
                          <a:pt x="17973" y="0"/>
                          <a:pt x="1349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  <p:sp>
                <p:nvSpPr>
                  <p:cNvPr id="147" name="AutoShape 127"/>
                  <p:cNvSpPr/>
                  <p:nvPr/>
                </p:nvSpPr>
                <p:spPr bwMode="auto">
                  <a:xfrm>
                    <a:off x="3687085" y="3122140"/>
                    <a:ext cx="109538" cy="108744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0160" y="0"/>
                        </a:moveTo>
                        <a:cubicBezTo>
                          <a:pt x="9025" y="0"/>
                          <a:pt x="0" y="9025"/>
                          <a:pt x="0" y="20160"/>
                        </a:cubicBezTo>
                        <a:cubicBezTo>
                          <a:pt x="0" y="20954"/>
                          <a:pt x="644" y="21600"/>
                          <a:pt x="1440" y="21600"/>
                        </a:cubicBezTo>
                        <a:cubicBezTo>
                          <a:pt x="2235" y="21600"/>
                          <a:pt x="2880" y="20954"/>
                          <a:pt x="2880" y="20160"/>
                        </a:cubicBezTo>
                        <a:cubicBezTo>
                          <a:pt x="2880" y="10618"/>
                          <a:pt x="10617" y="2880"/>
                          <a:pt x="20160" y="2880"/>
                        </a:cubicBezTo>
                        <a:cubicBezTo>
                          <a:pt x="20955" y="2880"/>
                          <a:pt x="21599" y="2234"/>
                          <a:pt x="21599" y="1440"/>
                        </a:cubicBezTo>
                        <a:cubicBezTo>
                          <a:pt x="21599" y="645"/>
                          <a:pt x="20955" y="0"/>
                          <a:pt x="2016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ransition spd="slow">
    <p:cover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COMMONDATA" val="eyJoZGlkIjoiZmZiMmY2MWY1Nzc4NTk2M2U5NGE0ZDQxYjc1MTdjYTUifQ=="/>
  <p:tag name="KSO_WPP_MARK_KEY" val="96cacfbe-c5c8-43f3-b455-bc8097c52487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TABLE_BEAUTIFY" val="smartTable{ca3d1e6d-dc12-45f8-9a82-a4a91fa49d7d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415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07415"/>
  <p:tag name="KSO_WM_UNIT_VALUE" val="1007"/>
  <p:tag name="KSO_WM_TEMPLATE_ASSEMBLE_XID" val="5eecbaf6a758c1ec0b708b5d"/>
  <p:tag name="KSO_WM_TEMPLATE_ASSEMBLE_GROUPID" val="5eecbaf6a758c1ec0b708b5d"/>
</p:tagLst>
</file>

<file path=ppt/tags/tag8.xml><?xml version="1.0" encoding="utf-8"?>
<p:tagLst xmlns:p="http://schemas.openxmlformats.org/presentationml/2006/main">
  <p:tag name="KSO_WM_UNIT_VALUE" val="761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415_1*d*1"/>
  <p:tag name="KSO_WM_TEMPLATE_CATEGORY" val="diagram"/>
  <p:tag name="KSO_WM_TEMPLATE_INDEX" val="2020741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9ca5dacdc0644771b1a8265982c288c0"/>
  <p:tag name="KSO_WM_ASSEMBLE_CHIP_INDEX" val="579e47273c0e4f66b22b1012e6393ecf"/>
  <p:tag name="KSO_WM_UNIT_PLACING_PICTURE" val="579e47273c0e4f66b22b1012e6393ecf"/>
  <p:tag name="KSO_WM_UNIT_SUPPORT_UNIT_TYPE" val="[&quot;l&quot;,&quot;m&quot;,&quot;n&quot;,&quot;o&quot;,&quot;p&quot;,&quot;q&quot;,&quot;r&quot;,&quot;δ&quot;,&quot;η&quot;,&quot;α&quot;,&quot;β&quot;,&quot;θ&quot;]"/>
  <p:tag name="KSO_WM_TEMPLATE_ASSEMBLE_XID" val="5eecbaf6a758c1ec0b708b5d"/>
  <p:tag name="KSO_WM_TEMPLATE_ASSEMBLE_GROUPID" val="5eecbaf6a758c1ec0b708b5d"/>
  <p:tag name="REFSHAPE" val="357892796"/>
  <p:tag name="KSO_WM_UNIT_PICTURE_CLIP_FLAG" val="0"/>
  <p:tag name="KSO_WM_UNIT_PLACING_PICTURE_INFO" val="{&quot;code&quot;:&quot;&quot;,&quot;full_picture&quot;:false,&quot;scheme&quot;:&quot;&quot;,&quot;spacing&quot;:5}"/>
  <p:tag name="KSO_WM_UNIT_PLACING_PICTURE_COLLAGE_VIEWPORT" val="{&quot;height&quot;:8064.9395551026992,&quot;width&quot;:4390.9228346456694}"/>
</p:tagLst>
</file>

<file path=ppt/tags/tag9.xml><?xml version="1.0" encoding="utf-8"?>
<p:tagLst xmlns:p="http://schemas.openxmlformats.org/presentationml/2006/main">
  <p:tag name="KSO_WM_BEAUTIFY_FLAG" val="#wm#"/>
  <p:tag name="KSO_WM_TEMPLATE_CATEGORY" val="diagram"/>
  <p:tag name="KSO_WM_TEMPLATE_INDEX" val="20207415"/>
  <p:tag name="KSO_WM_SLIDE_LAYOUT_INFO" val="{&quot;backgroundInfo&quot;:[{&quot;bottom&quot;:0.111111112,&quot;bottomAbs&quot;:false,&quot;left&quot;:0,&quot;leftAbs&quot;:false,&quot;right&quot;:0,&quot;rightAbs&quot;:false,&quot;top&quot;:0.111111112,&quot;topAbs&quot;:false,&quot;type&quot;:&quot;belt&quot;}],&quot;id&quot;:&quot;2020-06-19T21:19:10&quot;,&quot;maxSize&quot;:{&quot;size1&quot;:69.340711247479462},&quot;minSize&quot;:{&quot;size1&quot;:60.440711247479477},&quot;normalSize&quot;:{&quot;size1&quot;:69.340711247479462},&quot;subLayout&quot;:[{&quot;id&quot;:&quot;2020-06-19T21:19:10&quot;,&quot;margin&quot;:{&quot;bottom&quot;:1.2699999809265137,&quot;left&quot;:7.1970000267028809,&quot;right&quot;:7.1970000267028809,&quot;top&quot;:3.809999942779541},&quot;type&quot;:0},{&quot;id&quot;:&quot;2020-06-19T21:19:10&quot;,&quot;margin&quot;:{&quot;bottom&quot;:2.9630000591278076,&quot;left&quot;:7.1970000267028809,&quot;right&quot;:7.1970000267028809,&quot;top&quot;:0},&quot;type&quot;:0}],&quot;type&quot;:0}"/>
  <p:tag name="KSO_WM_SLIDE_BACKGROUND" val="[&quot;belt&quot;]"/>
  <p:tag name="KSO_WM_SLIDE_RATIO" val="1.777778"/>
  <p:tag name="KSO_WM_CHIP_INFOS" val="{&quot;layout_type&quot;:&quot;topbottom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d1ccc37ab0972fba70b1c6"/>
  <p:tag name="KSO_WM_CHIP_FILLPROP" val="[[{&quot;fill_id&quot;:&quot;722accd572074b41a2d4cf8c733c9957&quot;,&quot;fill_align&quot;:&quot;cb&quot;,&quot;text_align&quot;:&quot;cm&quot;,&quot;text_direction&quot;:&quot;horizontal&quot;,&quot;chip_types&quot;:[&quot;diagram&quot;,&quot;pictext&quot;,&quot;picture&quot;,&quot;chart&quot;,&quot;table&quot;,&quot;video&quot;],&quot;support_features&quot;:[&quot;collage&quot;,&quot;carousel&quot;]},{&quot;fill_id&quot;:&quot;164c300f690d423ab1b6e3b65edb0bf9&quot;,&quot;fill_align&quot;:&quot;ct&quot;,&quot;text_align&quot;:&quot;ct&quot;,&quot;text_direction&quot;:&quot;horizontal&quot;,&quot;chip_types&quot;:[&quot;header&quot;]}]]"/>
  <p:tag name="KSO_WM_SLIDE_ID" val="diagram2020741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372"/>
  <p:tag name="KSO_WM_SLIDE_POSITION" val="0*84"/>
  <p:tag name="KSO_WM_TAG_VERSION" val="1.0"/>
  <p:tag name="KSO_WM_SLIDE_LAYOUT" val="a_d"/>
  <p:tag name="KSO_WM_SLIDE_LAYOUT_CNT" val="1_1"/>
  <p:tag name="KSO_WM_CHIP_GROUPID" val="5ed8ce2dafe44fab1839c23d"/>
  <p:tag name="KSO_WM_SLIDE_BK_DARK_LIGHT" val="2"/>
  <p:tag name="KSO_WM_SLIDE_BACKGROUND_TYPE" val="belt"/>
  <p:tag name="KSO_WM_SLIDE_SUPPORT_FEATURE_TYPE" val="3"/>
  <p:tag name="KSO_WM_TEMPLATE_ASSEMBLE_XID" val="5eecbaf6a758c1ec0b708b5d"/>
  <p:tag name="KSO_WM_TEMPLATE_ASSEMBLE_GROUPID" val="5eecbaf6a758c1ec0b708b5d"/>
</p:tagLst>
</file>

<file path=ppt/theme/theme1.xml><?xml version="1.0" encoding="utf-8"?>
<a:theme xmlns:a="http://schemas.openxmlformats.org/drawingml/2006/main" name="Office Theme">
  <a:themeElements>
    <a:clrScheme name="Blue Scheme">
      <a:dk1>
        <a:sysClr val="windowText" lastClr="000000"/>
      </a:dk1>
      <a:lt1>
        <a:sysClr val="window" lastClr="FFFFFF"/>
      </a:lt1>
      <a:dk2>
        <a:srgbClr val="0A1C4E"/>
      </a:dk2>
      <a:lt2>
        <a:srgbClr val="DBEFF9"/>
      </a:lt2>
      <a:accent1>
        <a:srgbClr val="0651CC"/>
      </a:accent1>
      <a:accent2>
        <a:srgbClr val="1780FF"/>
      </a:accent2>
      <a:accent3>
        <a:srgbClr val="21AAFF"/>
      </a:accent3>
      <a:accent4>
        <a:srgbClr val="53BDFF"/>
      </a:accent4>
      <a:accent5>
        <a:srgbClr val="116CFF"/>
      </a:accent5>
      <a:accent6>
        <a:srgbClr val="2FBCC3"/>
      </a:accent6>
      <a:hlink>
        <a:srgbClr val="F49100"/>
      </a:hlink>
      <a:folHlink>
        <a:srgbClr val="85DFD0"/>
      </a:folHlink>
    </a:clrScheme>
    <a:fontScheme name="0cbrysju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Gray-Blue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066DCA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0563C1"/>
      </a:hlink>
      <a:folHlink>
        <a:srgbClr val="954F72"/>
      </a:folHlink>
    </a:clrScheme>
    <a:fontScheme name="0cbrysju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1946</Words>
  <Application>WPS 演示</Application>
  <PresentationFormat>宽屏</PresentationFormat>
  <Paragraphs>380</Paragraphs>
  <Slides>13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39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54" baseType="lpstr">
      <vt:lpstr>Arial</vt:lpstr>
      <vt:lpstr>宋体</vt:lpstr>
      <vt:lpstr>Wingdings</vt:lpstr>
      <vt:lpstr>Bebas Neue</vt:lpstr>
      <vt:lpstr>Segoe Print</vt:lpstr>
      <vt:lpstr>Gulim</vt:lpstr>
      <vt:lpstr>Malgun Gothic</vt:lpstr>
      <vt:lpstr>Montserrat</vt:lpstr>
      <vt:lpstr>Arctic</vt:lpstr>
      <vt:lpstr>Wide Latin</vt:lpstr>
      <vt:lpstr>微软雅黑</vt:lpstr>
      <vt:lpstr>Calibri</vt:lpstr>
      <vt:lpstr>Segoe UI Light</vt:lpstr>
      <vt:lpstr>Montserrat Light</vt:lpstr>
      <vt:lpstr>Roboto Condensed Light</vt:lpstr>
      <vt:lpstr>微软雅黑 Light</vt:lpstr>
      <vt:lpstr>Aharoni</vt:lpstr>
      <vt:lpstr>Yu Gothic UI Semibold</vt:lpstr>
      <vt:lpstr>Georgia</vt:lpstr>
      <vt:lpstr>Maven Pro Medium</vt:lpstr>
      <vt:lpstr>Arial</vt:lpstr>
      <vt:lpstr>Roboto Medium</vt:lpstr>
      <vt:lpstr>Calibri</vt:lpstr>
      <vt:lpstr>Arial Unicode MS</vt:lpstr>
      <vt:lpstr>Times New Roman</vt:lpstr>
      <vt:lpstr>Gill Sans</vt:lpstr>
      <vt:lpstr>Helvetica Neue Medium</vt:lpstr>
      <vt:lpstr>思源黑体 CN Regular</vt:lpstr>
      <vt:lpstr>黑体</vt:lpstr>
      <vt:lpstr>Helvetica</vt:lpstr>
      <vt:lpstr>Symbol</vt:lpstr>
      <vt:lpstr>Helvetica Light</vt:lpstr>
      <vt:lpstr>Lato Bold</vt:lpstr>
      <vt:lpstr>Gotham Bold</vt:lpstr>
      <vt:lpstr>思源黑体 CN Medium</vt:lpstr>
      <vt:lpstr>Roboto</vt:lpstr>
      <vt:lpstr>Open Sans</vt:lpstr>
      <vt:lpstr>Kozuka Gothic Pr6N B</vt:lpstr>
      <vt:lpstr>Gill Sans MT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Indra</dc:creator>
  <cp:lastModifiedBy>大草原</cp:lastModifiedBy>
  <cp:revision>839</cp:revision>
  <dcterms:created xsi:type="dcterms:W3CDTF">2015-01-16T01:34:00Z</dcterms:created>
  <dcterms:modified xsi:type="dcterms:W3CDTF">2023-03-15T09:40:48Z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ACCE0DA5FBC14A3397E71EBCD025B26A</vt:lpwstr>
  </property>
</Properties>
</file>